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4" r:id="rId1"/>
  </p:sldMasterIdLst>
  <p:notesMasterIdLst>
    <p:notesMasterId r:id="rId19"/>
  </p:notes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7" d="100"/>
          <a:sy n="117" d="100"/>
        </p:scale>
        <p:origin x="175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Shape 14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Shape 2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Andy</a:t>
            </a:r>
            <a:endParaRPr/>
          </a:p>
        </p:txBody>
      </p:sp>
      <p:sp>
        <p:nvSpPr>
          <p:cNvPr id="221" name="Shape 221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7" name="Shape 2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Andy</a:t>
            </a:r>
            <a:endParaRPr/>
          </a:p>
        </p:txBody>
      </p:sp>
      <p:sp>
        <p:nvSpPr>
          <p:cNvPr id="228" name="Shape 228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4" name="Shape 2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Andy</a:t>
            </a:r>
            <a:endParaRPr/>
          </a:p>
        </p:txBody>
      </p:sp>
      <p:sp>
        <p:nvSpPr>
          <p:cNvPr id="235" name="Shape 235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1" name="Shape 2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Andy</a:t>
            </a:r>
            <a:endParaRPr/>
          </a:p>
        </p:txBody>
      </p:sp>
      <p:sp>
        <p:nvSpPr>
          <p:cNvPr id="242" name="Shape 242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8" name="Shape 2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All</a:t>
            </a:r>
            <a:endParaRPr/>
          </a:p>
        </p:txBody>
      </p:sp>
      <p:sp>
        <p:nvSpPr>
          <p:cNvPr id="249" name="Shape 249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5" name="Shape 2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Dean</a:t>
            </a:r>
            <a:endParaRPr/>
          </a:p>
        </p:txBody>
      </p:sp>
      <p:sp>
        <p:nvSpPr>
          <p:cNvPr id="256" name="Shape 256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2" name="Shape 2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All</a:t>
            </a:r>
            <a:endParaRPr/>
          </a:p>
        </p:txBody>
      </p:sp>
      <p:sp>
        <p:nvSpPr>
          <p:cNvPr id="263" name="Shape 263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Shape 26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Shape 15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4" name="Shape 1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Eugene</a:t>
            </a:r>
            <a:endParaRPr/>
          </a:p>
        </p:txBody>
      </p:sp>
      <p:sp>
        <p:nvSpPr>
          <p:cNvPr id="165" name="Shape 165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Wang</a:t>
            </a:r>
            <a:endParaRPr/>
          </a:p>
        </p:txBody>
      </p:sp>
      <p:sp>
        <p:nvSpPr>
          <p:cNvPr id="158" name="Shape 158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1" name="Shape 1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Dom</a:t>
            </a:r>
            <a:endParaRPr/>
          </a:p>
        </p:txBody>
      </p:sp>
      <p:sp>
        <p:nvSpPr>
          <p:cNvPr id="172" name="Shape 172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0" name="Shape 1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Dom</a:t>
            </a:r>
            <a:endParaRPr/>
          </a:p>
        </p:txBody>
      </p:sp>
      <p:sp>
        <p:nvSpPr>
          <p:cNvPr id="181" name="Shape 181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9" name="Shape 1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Dom</a:t>
            </a:r>
            <a:endParaRPr/>
          </a:p>
        </p:txBody>
      </p:sp>
      <p:sp>
        <p:nvSpPr>
          <p:cNvPr id="190" name="Shape 19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6" name="Shape 1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Wang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Shape 197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3" name="Shape 2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Roman</a:t>
            </a:r>
            <a:endParaRPr/>
          </a:p>
        </p:txBody>
      </p:sp>
      <p:sp>
        <p:nvSpPr>
          <p:cNvPr id="204" name="Shape 204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Shape 27"/>
          <p:cNvGrpSpPr/>
          <p:nvPr/>
        </p:nvGrpSpPr>
        <p:grpSpPr>
          <a:xfrm>
            <a:off x="-8466" y="-8468"/>
            <a:ext cx="9169804" cy="6874935"/>
            <a:chOff x="-8466" y="-8468"/>
            <a:chExt cx="9169804" cy="6874935"/>
          </a:xfrm>
        </p:grpSpPr>
        <p:cxnSp>
          <p:nvCxnSpPr>
            <p:cNvPr id="28" name="Shape 28"/>
            <p:cNvCxnSpPr/>
            <p:nvPr/>
          </p:nvCxnSpPr>
          <p:spPr>
            <a:xfrm rot="10800000" flipH="1">
              <a:off x="5130830" y="4175701"/>
              <a:ext cx="4022400" cy="2682300"/>
            </a:xfrm>
            <a:prstGeom prst="straightConnector1">
              <a:avLst/>
            </a:prstGeom>
            <a:noFill/>
            <a:ln w="9525" cap="flat" cmpd="sng">
              <a:solidFill>
                <a:srgbClr val="262626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9" name="Shape 29"/>
            <p:cNvCxnSpPr/>
            <p:nvPr/>
          </p:nvCxnSpPr>
          <p:spPr>
            <a:xfrm>
              <a:off x="7042707" y="0"/>
              <a:ext cx="1219200" cy="6858000"/>
            </a:xfrm>
            <a:prstGeom prst="straightConnector1">
              <a:avLst/>
            </a:prstGeom>
            <a:noFill/>
            <a:ln w="9525" cap="flat" cmpd="sng">
              <a:solidFill>
                <a:srgbClr val="26262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30" name="Shape 30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0" t="0" r="0" b="0"/>
              <a:pathLst>
                <a:path w="2269442" h="6866466" extrusionOk="0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298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Shape 31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0" t="0" r="0" b="0"/>
              <a:pathLst>
                <a:path w="1948147" h="6866467" extrusionOk="0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Shape 32"/>
            <p:cNvSpPr/>
            <p:nvPr/>
          </p:nvSpPr>
          <p:spPr>
            <a:xfrm>
              <a:off x="6637896" y="3920066"/>
              <a:ext cx="2509944" cy="2933700"/>
            </a:xfrm>
            <a:custGeom>
              <a:avLst/>
              <a:gdLst/>
              <a:ahLst/>
              <a:cxnLst/>
              <a:rect l="0" t="0" r="0" b="0"/>
              <a:pathLst>
                <a:path w="3259667" h="3810000" extrusionOk="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17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Shape 33"/>
            <p:cNvSpPr/>
            <p:nvPr/>
          </p:nvSpPr>
          <p:spPr>
            <a:xfrm>
              <a:off x="7010429" y="-8467"/>
              <a:ext cx="2139950" cy="6866467"/>
            </a:xfrm>
            <a:custGeom>
              <a:avLst/>
              <a:gdLst/>
              <a:ahLst/>
              <a:cxnLst/>
              <a:rect l="0" t="0" r="0" b="0"/>
              <a:pathLst>
                <a:path w="2853267" h="6866467" extrusionOk="0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F7818">
                <a:alpha val="69800"/>
              </a:srgbClr>
            </a:solidFill>
            <a:ln>
              <a:noFill/>
            </a:ln>
          </p:spPr>
        </p:sp>
        <p:sp>
          <p:nvSpPr>
            <p:cNvPr id="34" name="Shape 34"/>
            <p:cNvSpPr/>
            <p:nvPr/>
          </p:nvSpPr>
          <p:spPr>
            <a:xfrm>
              <a:off x="8295776" y="-8467"/>
              <a:ext cx="859028" cy="6866467"/>
            </a:xfrm>
            <a:custGeom>
              <a:avLst/>
              <a:gdLst/>
              <a:ahLst/>
              <a:cxnLst/>
              <a:rect l="0" t="0" r="0" b="0"/>
              <a:pathLst>
                <a:path w="1286933" h="6866467" extrusionOk="0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rgbClr val="BFE471">
                <a:alpha val="6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Shape 35"/>
            <p:cNvSpPr/>
            <p:nvPr/>
          </p:nvSpPr>
          <p:spPr>
            <a:xfrm>
              <a:off x="8077231" y="-8468"/>
              <a:ext cx="1067005" cy="6866467"/>
            </a:xfrm>
            <a:custGeom>
              <a:avLst/>
              <a:gdLst/>
              <a:ahLst/>
              <a:cxnLst/>
              <a:rect l="0" t="0" r="0" b="0"/>
              <a:pathLst>
                <a:path w="1270244" h="6866467" extrusionOk="0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470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Shape 36"/>
            <p:cNvSpPr/>
            <p:nvPr/>
          </p:nvSpPr>
          <p:spPr>
            <a:xfrm>
              <a:off x="8060297" y="4893733"/>
              <a:ext cx="1092200" cy="1960880"/>
            </a:xfrm>
            <a:custGeom>
              <a:avLst/>
              <a:gdLst/>
              <a:ahLst/>
              <a:cxnLst/>
              <a:rect l="0" t="0" r="0" b="0"/>
              <a:pathLst>
                <a:path w="1820333" h="3268133" extrusionOk="0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Shape 37"/>
            <p:cNvSpPr/>
            <p:nvPr/>
          </p:nvSpPr>
          <p:spPr>
            <a:xfrm>
              <a:off x="-8466" y="-8468"/>
              <a:ext cx="863600" cy="5698067"/>
            </a:xfrm>
            <a:custGeom>
              <a:avLst/>
              <a:gdLst/>
              <a:ahLst/>
              <a:cxnLst/>
              <a:rect l="0" t="0" r="0" b="0"/>
              <a:pathLst>
                <a:path w="863600" h="5698067" extrusionOk="0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rgbClr val="6C911C">
                <a:alpha val="84710"/>
              </a:srgbClr>
            </a:solidFill>
            <a:ln>
              <a:noFill/>
            </a:ln>
          </p:spPr>
        </p:sp>
      </p:grpSp>
      <p:sp>
        <p:nvSpPr>
          <p:cNvPr id="38" name="Shape 38"/>
          <p:cNvSpPr txBox="1">
            <a:spLocks noGrp="1"/>
          </p:cNvSpPr>
          <p:nvPr>
            <p:ph type="ctrTitle"/>
          </p:nvPr>
        </p:nvSpPr>
        <p:spPr>
          <a:xfrm>
            <a:off x="1130595" y="2404534"/>
            <a:ext cx="5826600" cy="16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Trebuchet MS"/>
              <a:buNone/>
              <a:defRPr sz="54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subTitle" idx="1"/>
          </p:nvPr>
        </p:nvSpPr>
        <p:spPr>
          <a:xfrm>
            <a:off x="1130595" y="4050834"/>
            <a:ext cx="5826600" cy="10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sz="18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dt" idx="10"/>
          </p:nvPr>
        </p:nvSpPr>
        <p:spPr>
          <a:xfrm>
            <a:off x="5405258" y="6041363"/>
            <a:ext cx="684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ftr" idx="11"/>
          </p:nvPr>
        </p:nvSpPr>
        <p:spPr>
          <a:xfrm>
            <a:off x="609599" y="6041363"/>
            <a:ext cx="4623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sldNum" idx="12"/>
          </p:nvPr>
        </p:nvSpPr>
        <p:spPr>
          <a:xfrm>
            <a:off x="6444676" y="6041363"/>
            <a:ext cx="512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aption">
  <p:cSld name="Title and Caption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 txBox="1">
            <a:spLocks noGrp="1"/>
          </p:cNvSpPr>
          <p:nvPr>
            <p:ph type="title"/>
          </p:nvPr>
        </p:nvSpPr>
        <p:spPr>
          <a:xfrm>
            <a:off x="609600" y="609600"/>
            <a:ext cx="6347700" cy="340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rebuchet MS"/>
              <a:buNone/>
              <a:defRPr sz="44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609600" y="4470400"/>
            <a:ext cx="6347700" cy="15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sz="18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97" name="Shape 97"/>
          <p:cNvSpPr txBox="1">
            <a:spLocks noGrp="1"/>
          </p:cNvSpPr>
          <p:nvPr>
            <p:ph type="dt" idx="10"/>
          </p:nvPr>
        </p:nvSpPr>
        <p:spPr>
          <a:xfrm>
            <a:off x="5405258" y="6041363"/>
            <a:ext cx="684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98" name="Shape 98"/>
          <p:cNvSpPr txBox="1">
            <a:spLocks noGrp="1"/>
          </p:cNvSpPr>
          <p:nvPr>
            <p:ph type="ftr" idx="11"/>
          </p:nvPr>
        </p:nvSpPr>
        <p:spPr>
          <a:xfrm>
            <a:off x="609599" y="6041363"/>
            <a:ext cx="4623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99" name="Shape 99"/>
          <p:cNvSpPr txBox="1">
            <a:spLocks noGrp="1"/>
          </p:cNvSpPr>
          <p:nvPr>
            <p:ph type="sldNum" idx="12"/>
          </p:nvPr>
        </p:nvSpPr>
        <p:spPr>
          <a:xfrm>
            <a:off x="6444676" y="6041363"/>
            <a:ext cx="512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with Caption">
  <p:cSld name="Quote with Caption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>
            <a:spLocks noGrp="1"/>
          </p:cNvSpPr>
          <p:nvPr>
            <p:ph type="title"/>
          </p:nvPr>
        </p:nvSpPr>
        <p:spPr>
          <a:xfrm>
            <a:off x="774885" y="609600"/>
            <a:ext cx="6072300" cy="302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rebuchet MS"/>
              <a:buNone/>
              <a:defRPr sz="44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02" name="Shape 102"/>
          <p:cNvSpPr txBox="1">
            <a:spLocks noGrp="1"/>
          </p:cNvSpPr>
          <p:nvPr>
            <p:ph type="body" idx="1"/>
          </p:nvPr>
        </p:nvSpPr>
        <p:spPr>
          <a:xfrm>
            <a:off x="1101074" y="3632200"/>
            <a:ext cx="54198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03" name="Shape 103"/>
          <p:cNvSpPr txBox="1">
            <a:spLocks noGrp="1"/>
          </p:cNvSpPr>
          <p:nvPr>
            <p:ph type="body" idx="2"/>
          </p:nvPr>
        </p:nvSpPr>
        <p:spPr>
          <a:xfrm>
            <a:off x="609598" y="4470400"/>
            <a:ext cx="6347700" cy="15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sz="18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04" name="Shape 104"/>
          <p:cNvSpPr txBox="1">
            <a:spLocks noGrp="1"/>
          </p:cNvSpPr>
          <p:nvPr>
            <p:ph type="dt" idx="10"/>
          </p:nvPr>
        </p:nvSpPr>
        <p:spPr>
          <a:xfrm>
            <a:off x="5405258" y="6041363"/>
            <a:ext cx="684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05" name="Shape 105"/>
          <p:cNvSpPr txBox="1">
            <a:spLocks noGrp="1"/>
          </p:cNvSpPr>
          <p:nvPr>
            <p:ph type="ftr" idx="11"/>
          </p:nvPr>
        </p:nvSpPr>
        <p:spPr>
          <a:xfrm>
            <a:off x="609599" y="6041363"/>
            <a:ext cx="4623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06" name="Shape 106"/>
          <p:cNvSpPr txBox="1">
            <a:spLocks noGrp="1"/>
          </p:cNvSpPr>
          <p:nvPr>
            <p:ph type="sldNum" idx="12"/>
          </p:nvPr>
        </p:nvSpPr>
        <p:spPr>
          <a:xfrm>
            <a:off x="6444676" y="6041363"/>
            <a:ext cx="512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  <p:sp>
        <p:nvSpPr>
          <p:cNvPr id="107" name="Shape 107"/>
          <p:cNvSpPr txBox="1"/>
          <p:nvPr/>
        </p:nvSpPr>
        <p:spPr>
          <a:xfrm>
            <a:off x="482711" y="790378"/>
            <a:ext cx="4572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8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/>
          </a:p>
        </p:txBody>
      </p:sp>
      <p:sp>
        <p:nvSpPr>
          <p:cNvPr id="108" name="Shape 108"/>
          <p:cNvSpPr txBox="1"/>
          <p:nvPr/>
        </p:nvSpPr>
        <p:spPr>
          <a:xfrm>
            <a:off x="6747699" y="2886556"/>
            <a:ext cx="4572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8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me Card">
  <p:cSld name="Name Card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609598" y="1931988"/>
            <a:ext cx="6347700" cy="25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rebuchet MS"/>
              <a:buNone/>
              <a:defRPr sz="44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609598" y="4527448"/>
            <a:ext cx="6347700" cy="15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sz="18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12" name="Shape 112"/>
          <p:cNvSpPr txBox="1">
            <a:spLocks noGrp="1"/>
          </p:cNvSpPr>
          <p:nvPr>
            <p:ph type="dt" idx="10"/>
          </p:nvPr>
        </p:nvSpPr>
        <p:spPr>
          <a:xfrm>
            <a:off x="5405258" y="6041363"/>
            <a:ext cx="684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13" name="Shape 113"/>
          <p:cNvSpPr txBox="1">
            <a:spLocks noGrp="1"/>
          </p:cNvSpPr>
          <p:nvPr>
            <p:ph type="ftr" idx="11"/>
          </p:nvPr>
        </p:nvSpPr>
        <p:spPr>
          <a:xfrm>
            <a:off x="609599" y="6041363"/>
            <a:ext cx="4623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14" name="Shape 114"/>
          <p:cNvSpPr txBox="1">
            <a:spLocks noGrp="1"/>
          </p:cNvSpPr>
          <p:nvPr>
            <p:ph type="sldNum" idx="12"/>
          </p:nvPr>
        </p:nvSpPr>
        <p:spPr>
          <a:xfrm>
            <a:off x="6444676" y="6041363"/>
            <a:ext cx="512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Name Card">
  <p:cSld name="Quote Name Card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 txBox="1">
            <a:spLocks noGrp="1"/>
          </p:cNvSpPr>
          <p:nvPr>
            <p:ph type="title"/>
          </p:nvPr>
        </p:nvSpPr>
        <p:spPr>
          <a:xfrm>
            <a:off x="774885" y="609600"/>
            <a:ext cx="6072300" cy="302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rebuchet MS"/>
              <a:buNone/>
              <a:defRPr sz="44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17" name="Shape 117"/>
          <p:cNvSpPr txBox="1">
            <a:spLocks noGrp="1"/>
          </p:cNvSpPr>
          <p:nvPr>
            <p:ph type="body" idx="1"/>
          </p:nvPr>
        </p:nvSpPr>
        <p:spPr>
          <a:xfrm>
            <a:off x="609597" y="4013200"/>
            <a:ext cx="6347700" cy="5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Noto Sans Symbols"/>
              <a:buNone/>
              <a:defRPr sz="24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18" name="Shape 118"/>
          <p:cNvSpPr txBox="1">
            <a:spLocks noGrp="1"/>
          </p:cNvSpPr>
          <p:nvPr>
            <p:ph type="body" idx="2"/>
          </p:nvPr>
        </p:nvSpPr>
        <p:spPr>
          <a:xfrm>
            <a:off x="609598" y="4527448"/>
            <a:ext cx="6347700" cy="15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sz="18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19" name="Shape 119"/>
          <p:cNvSpPr txBox="1">
            <a:spLocks noGrp="1"/>
          </p:cNvSpPr>
          <p:nvPr>
            <p:ph type="dt" idx="10"/>
          </p:nvPr>
        </p:nvSpPr>
        <p:spPr>
          <a:xfrm>
            <a:off x="5405258" y="6041363"/>
            <a:ext cx="684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20" name="Shape 120"/>
          <p:cNvSpPr txBox="1">
            <a:spLocks noGrp="1"/>
          </p:cNvSpPr>
          <p:nvPr>
            <p:ph type="ftr" idx="11"/>
          </p:nvPr>
        </p:nvSpPr>
        <p:spPr>
          <a:xfrm>
            <a:off x="609599" y="6041363"/>
            <a:ext cx="4623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21" name="Shape 121"/>
          <p:cNvSpPr txBox="1">
            <a:spLocks noGrp="1"/>
          </p:cNvSpPr>
          <p:nvPr>
            <p:ph type="sldNum" idx="12"/>
          </p:nvPr>
        </p:nvSpPr>
        <p:spPr>
          <a:xfrm>
            <a:off x="6444676" y="6041363"/>
            <a:ext cx="512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  <p:sp>
        <p:nvSpPr>
          <p:cNvPr id="122" name="Shape 122"/>
          <p:cNvSpPr txBox="1"/>
          <p:nvPr/>
        </p:nvSpPr>
        <p:spPr>
          <a:xfrm>
            <a:off x="482711" y="790378"/>
            <a:ext cx="4572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8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/>
          </a:p>
        </p:txBody>
      </p:sp>
      <p:sp>
        <p:nvSpPr>
          <p:cNvPr id="123" name="Shape 123"/>
          <p:cNvSpPr txBox="1"/>
          <p:nvPr/>
        </p:nvSpPr>
        <p:spPr>
          <a:xfrm>
            <a:off x="6747699" y="2886556"/>
            <a:ext cx="4572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8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rue or False">
  <p:cSld name="True or False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 txBox="1">
            <a:spLocks noGrp="1"/>
          </p:cNvSpPr>
          <p:nvPr>
            <p:ph type="title"/>
          </p:nvPr>
        </p:nvSpPr>
        <p:spPr>
          <a:xfrm>
            <a:off x="615848" y="609600"/>
            <a:ext cx="6341400" cy="302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rebuchet MS"/>
              <a:buNone/>
              <a:defRPr sz="44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26" name="Shape 126"/>
          <p:cNvSpPr txBox="1">
            <a:spLocks noGrp="1"/>
          </p:cNvSpPr>
          <p:nvPr>
            <p:ph type="body" idx="1"/>
          </p:nvPr>
        </p:nvSpPr>
        <p:spPr>
          <a:xfrm>
            <a:off x="609597" y="4013200"/>
            <a:ext cx="6347700" cy="5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Noto Sans Symbols"/>
              <a:buNone/>
              <a:defRPr sz="24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27" name="Shape 127"/>
          <p:cNvSpPr txBox="1">
            <a:spLocks noGrp="1"/>
          </p:cNvSpPr>
          <p:nvPr>
            <p:ph type="body" idx="2"/>
          </p:nvPr>
        </p:nvSpPr>
        <p:spPr>
          <a:xfrm>
            <a:off x="609598" y="4527448"/>
            <a:ext cx="6347700" cy="15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sz="18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28" name="Shape 128"/>
          <p:cNvSpPr txBox="1">
            <a:spLocks noGrp="1"/>
          </p:cNvSpPr>
          <p:nvPr>
            <p:ph type="dt" idx="10"/>
          </p:nvPr>
        </p:nvSpPr>
        <p:spPr>
          <a:xfrm>
            <a:off x="5405258" y="6041363"/>
            <a:ext cx="684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29" name="Shape 129"/>
          <p:cNvSpPr txBox="1">
            <a:spLocks noGrp="1"/>
          </p:cNvSpPr>
          <p:nvPr>
            <p:ph type="ftr" idx="11"/>
          </p:nvPr>
        </p:nvSpPr>
        <p:spPr>
          <a:xfrm>
            <a:off x="609599" y="6041363"/>
            <a:ext cx="4623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30" name="Shape 130"/>
          <p:cNvSpPr txBox="1">
            <a:spLocks noGrp="1"/>
          </p:cNvSpPr>
          <p:nvPr>
            <p:ph type="sldNum" idx="12"/>
          </p:nvPr>
        </p:nvSpPr>
        <p:spPr>
          <a:xfrm>
            <a:off x="6444676" y="6041363"/>
            <a:ext cx="512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>
            <a:spLocks noGrp="1"/>
          </p:cNvSpPr>
          <p:nvPr>
            <p:ph type="title"/>
          </p:nvPr>
        </p:nvSpPr>
        <p:spPr>
          <a:xfrm>
            <a:off x="609599" y="609600"/>
            <a:ext cx="6347700" cy="13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  <a:defRPr sz="36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33" name="Shape 133"/>
          <p:cNvSpPr txBox="1">
            <a:spLocks noGrp="1"/>
          </p:cNvSpPr>
          <p:nvPr>
            <p:ph type="body" idx="1"/>
          </p:nvPr>
        </p:nvSpPr>
        <p:spPr>
          <a:xfrm rot="5400000">
            <a:off x="1843063" y="927140"/>
            <a:ext cx="3880800" cy="63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200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  <a:defRPr sz="18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30988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  <a:defRPr sz="16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9971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34" name="Shape 134"/>
          <p:cNvSpPr txBox="1">
            <a:spLocks noGrp="1"/>
          </p:cNvSpPr>
          <p:nvPr>
            <p:ph type="dt" idx="10"/>
          </p:nvPr>
        </p:nvSpPr>
        <p:spPr>
          <a:xfrm>
            <a:off x="5405258" y="6041363"/>
            <a:ext cx="684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35" name="Shape 135"/>
          <p:cNvSpPr txBox="1">
            <a:spLocks noGrp="1"/>
          </p:cNvSpPr>
          <p:nvPr>
            <p:ph type="ftr" idx="11"/>
          </p:nvPr>
        </p:nvSpPr>
        <p:spPr>
          <a:xfrm>
            <a:off x="609599" y="6041363"/>
            <a:ext cx="4623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36" name="Shape 136"/>
          <p:cNvSpPr txBox="1">
            <a:spLocks noGrp="1"/>
          </p:cNvSpPr>
          <p:nvPr>
            <p:ph type="sldNum" idx="12"/>
          </p:nvPr>
        </p:nvSpPr>
        <p:spPr>
          <a:xfrm>
            <a:off x="6444676" y="6041363"/>
            <a:ext cx="512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 txBox="1">
            <a:spLocks noGrp="1"/>
          </p:cNvSpPr>
          <p:nvPr>
            <p:ph type="title"/>
          </p:nvPr>
        </p:nvSpPr>
        <p:spPr>
          <a:xfrm rot="5400000">
            <a:off x="3840924" y="2745900"/>
            <a:ext cx="5251500" cy="9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  <a:defRPr sz="36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39" name="Shape 139"/>
          <p:cNvSpPr txBox="1">
            <a:spLocks noGrp="1"/>
          </p:cNvSpPr>
          <p:nvPr>
            <p:ph type="body" idx="1"/>
          </p:nvPr>
        </p:nvSpPr>
        <p:spPr>
          <a:xfrm rot="5400000">
            <a:off x="581325" y="637800"/>
            <a:ext cx="5251500" cy="51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200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  <a:defRPr sz="18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30988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  <a:defRPr sz="16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9971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40" name="Shape 140"/>
          <p:cNvSpPr txBox="1">
            <a:spLocks noGrp="1"/>
          </p:cNvSpPr>
          <p:nvPr>
            <p:ph type="dt" idx="10"/>
          </p:nvPr>
        </p:nvSpPr>
        <p:spPr>
          <a:xfrm>
            <a:off x="5405258" y="6041363"/>
            <a:ext cx="684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41" name="Shape 141"/>
          <p:cNvSpPr txBox="1">
            <a:spLocks noGrp="1"/>
          </p:cNvSpPr>
          <p:nvPr>
            <p:ph type="ftr" idx="11"/>
          </p:nvPr>
        </p:nvSpPr>
        <p:spPr>
          <a:xfrm>
            <a:off x="609599" y="6041363"/>
            <a:ext cx="4623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42" name="Shape 142"/>
          <p:cNvSpPr txBox="1">
            <a:spLocks noGrp="1"/>
          </p:cNvSpPr>
          <p:nvPr>
            <p:ph type="sldNum" idx="12"/>
          </p:nvPr>
        </p:nvSpPr>
        <p:spPr>
          <a:xfrm>
            <a:off x="6444676" y="6041363"/>
            <a:ext cx="512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>
            <a:spLocks noGrp="1"/>
          </p:cNvSpPr>
          <p:nvPr>
            <p:ph type="title"/>
          </p:nvPr>
        </p:nvSpPr>
        <p:spPr>
          <a:xfrm>
            <a:off x="609599" y="609600"/>
            <a:ext cx="6347700" cy="13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  <a:defRPr sz="36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body" idx="1"/>
          </p:nvPr>
        </p:nvSpPr>
        <p:spPr>
          <a:xfrm>
            <a:off x="609599" y="2160590"/>
            <a:ext cx="6347700" cy="38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200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  <a:defRPr sz="18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30988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  <a:defRPr sz="16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9971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dt" idx="10"/>
          </p:nvPr>
        </p:nvSpPr>
        <p:spPr>
          <a:xfrm>
            <a:off x="5405258" y="6041363"/>
            <a:ext cx="684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ftr" idx="11"/>
          </p:nvPr>
        </p:nvSpPr>
        <p:spPr>
          <a:xfrm>
            <a:off x="609599" y="6041363"/>
            <a:ext cx="4623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sldNum" idx="12"/>
          </p:nvPr>
        </p:nvSpPr>
        <p:spPr>
          <a:xfrm>
            <a:off x="6444676" y="6041363"/>
            <a:ext cx="512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>
            <a:spLocks noGrp="1"/>
          </p:cNvSpPr>
          <p:nvPr>
            <p:ph type="title"/>
          </p:nvPr>
        </p:nvSpPr>
        <p:spPr>
          <a:xfrm>
            <a:off x="609598" y="2700868"/>
            <a:ext cx="6347700" cy="18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Trebuchet MS"/>
              <a:buNone/>
              <a:defRPr sz="40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body" idx="1"/>
          </p:nvPr>
        </p:nvSpPr>
        <p:spPr>
          <a:xfrm>
            <a:off x="609598" y="4527448"/>
            <a:ext cx="6347700" cy="8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dt" idx="10"/>
          </p:nvPr>
        </p:nvSpPr>
        <p:spPr>
          <a:xfrm>
            <a:off x="5405258" y="6041363"/>
            <a:ext cx="684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ftr" idx="11"/>
          </p:nvPr>
        </p:nvSpPr>
        <p:spPr>
          <a:xfrm>
            <a:off x="609599" y="6041363"/>
            <a:ext cx="4623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sldNum" idx="12"/>
          </p:nvPr>
        </p:nvSpPr>
        <p:spPr>
          <a:xfrm>
            <a:off x="6444676" y="6041363"/>
            <a:ext cx="512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>
            <a:spLocks noGrp="1"/>
          </p:cNvSpPr>
          <p:nvPr>
            <p:ph type="title"/>
          </p:nvPr>
        </p:nvSpPr>
        <p:spPr>
          <a:xfrm>
            <a:off x="609600" y="609600"/>
            <a:ext cx="6347700" cy="13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  <a:defRPr sz="36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body" idx="1"/>
          </p:nvPr>
        </p:nvSpPr>
        <p:spPr>
          <a:xfrm>
            <a:off x="609600" y="2160589"/>
            <a:ext cx="3088200" cy="38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200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  <a:defRPr sz="18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30988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  <a:defRPr sz="16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9971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body" idx="2"/>
          </p:nvPr>
        </p:nvSpPr>
        <p:spPr>
          <a:xfrm>
            <a:off x="3869204" y="2160590"/>
            <a:ext cx="3088200" cy="38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200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  <a:defRPr sz="18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30988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  <a:defRPr sz="16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9971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dt" idx="10"/>
          </p:nvPr>
        </p:nvSpPr>
        <p:spPr>
          <a:xfrm>
            <a:off x="5405258" y="6041363"/>
            <a:ext cx="684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ftr" idx="11"/>
          </p:nvPr>
        </p:nvSpPr>
        <p:spPr>
          <a:xfrm>
            <a:off x="609599" y="6041363"/>
            <a:ext cx="4623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sldNum" idx="12"/>
          </p:nvPr>
        </p:nvSpPr>
        <p:spPr>
          <a:xfrm>
            <a:off x="6444676" y="6041363"/>
            <a:ext cx="512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>
            <a:spLocks noGrp="1"/>
          </p:cNvSpPr>
          <p:nvPr>
            <p:ph type="title"/>
          </p:nvPr>
        </p:nvSpPr>
        <p:spPr>
          <a:xfrm>
            <a:off x="609599" y="609600"/>
            <a:ext cx="6347700" cy="13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  <a:defRPr sz="36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09599" y="2160983"/>
            <a:ext cx="3090600" cy="5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Noto Sans Symbols"/>
              <a:buNone/>
              <a:defRPr sz="24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2000" b="1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sz="1800" b="1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body" idx="2"/>
          </p:nvPr>
        </p:nvSpPr>
        <p:spPr>
          <a:xfrm>
            <a:off x="609599" y="2737246"/>
            <a:ext cx="3090600" cy="3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200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  <a:defRPr sz="18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30988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  <a:defRPr sz="16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9971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66" name="Shape 66"/>
          <p:cNvSpPr txBox="1">
            <a:spLocks noGrp="1"/>
          </p:cNvSpPr>
          <p:nvPr>
            <p:ph type="body" idx="3"/>
          </p:nvPr>
        </p:nvSpPr>
        <p:spPr>
          <a:xfrm>
            <a:off x="3866640" y="2160983"/>
            <a:ext cx="3090600" cy="5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Noto Sans Symbols"/>
              <a:buNone/>
              <a:defRPr sz="24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2000" b="1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sz="1800" b="1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body" idx="4"/>
          </p:nvPr>
        </p:nvSpPr>
        <p:spPr>
          <a:xfrm>
            <a:off x="3866640" y="2737246"/>
            <a:ext cx="3090600" cy="3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200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  <a:defRPr sz="18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30988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  <a:defRPr sz="16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9971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dt" idx="10"/>
          </p:nvPr>
        </p:nvSpPr>
        <p:spPr>
          <a:xfrm>
            <a:off x="5405258" y="6041363"/>
            <a:ext cx="684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ftr" idx="11"/>
          </p:nvPr>
        </p:nvSpPr>
        <p:spPr>
          <a:xfrm>
            <a:off x="609599" y="6041363"/>
            <a:ext cx="4623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sldNum" idx="12"/>
          </p:nvPr>
        </p:nvSpPr>
        <p:spPr>
          <a:xfrm>
            <a:off x="6444676" y="6041363"/>
            <a:ext cx="512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>
            <a:spLocks noGrp="1"/>
          </p:cNvSpPr>
          <p:nvPr>
            <p:ph type="title"/>
          </p:nvPr>
        </p:nvSpPr>
        <p:spPr>
          <a:xfrm>
            <a:off x="609599" y="609600"/>
            <a:ext cx="6347700" cy="13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  <a:defRPr sz="36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73" name="Shape 73"/>
          <p:cNvSpPr txBox="1">
            <a:spLocks noGrp="1"/>
          </p:cNvSpPr>
          <p:nvPr>
            <p:ph type="dt" idx="10"/>
          </p:nvPr>
        </p:nvSpPr>
        <p:spPr>
          <a:xfrm>
            <a:off x="5405258" y="6041363"/>
            <a:ext cx="684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74" name="Shape 74"/>
          <p:cNvSpPr txBox="1">
            <a:spLocks noGrp="1"/>
          </p:cNvSpPr>
          <p:nvPr>
            <p:ph type="ftr" idx="11"/>
          </p:nvPr>
        </p:nvSpPr>
        <p:spPr>
          <a:xfrm>
            <a:off x="609599" y="6041363"/>
            <a:ext cx="4623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sldNum" idx="12"/>
          </p:nvPr>
        </p:nvSpPr>
        <p:spPr>
          <a:xfrm>
            <a:off x="6444676" y="6041363"/>
            <a:ext cx="512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>
            <a:spLocks noGrp="1"/>
          </p:cNvSpPr>
          <p:nvPr>
            <p:ph type="dt" idx="10"/>
          </p:nvPr>
        </p:nvSpPr>
        <p:spPr>
          <a:xfrm>
            <a:off x="5405258" y="6041363"/>
            <a:ext cx="684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78" name="Shape 78"/>
          <p:cNvSpPr txBox="1">
            <a:spLocks noGrp="1"/>
          </p:cNvSpPr>
          <p:nvPr>
            <p:ph type="ftr" idx="11"/>
          </p:nvPr>
        </p:nvSpPr>
        <p:spPr>
          <a:xfrm>
            <a:off x="609599" y="6041363"/>
            <a:ext cx="4623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sldNum" idx="12"/>
          </p:nvPr>
        </p:nvSpPr>
        <p:spPr>
          <a:xfrm>
            <a:off x="6444676" y="6041363"/>
            <a:ext cx="512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title"/>
          </p:nvPr>
        </p:nvSpPr>
        <p:spPr>
          <a:xfrm>
            <a:off x="609599" y="1498604"/>
            <a:ext cx="2790300" cy="127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Trebuchet MS"/>
              <a:buNone/>
              <a:defRPr sz="20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82" name="Shape 82"/>
          <p:cNvSpPr txBox="1">
            <a:spLocks noGrp="1"/>
          </p:cNvSpPr>
          <p:nvPr>
            <p:ph type="body" idx="1"/>
          </p:nvPr>
        </p:nvSpPr>
        <p:spPr>
          <a:xfrm>
            <a:off x="3571275" y="514925"/>
            <a:ext cx="3386100" cy="55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200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  <a:defRPr sz="18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30988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  <a:defRPr sz="16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9971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83" name="Shape 83"/>
          <p:cNvSpPr txBox="1">
            <a:spLocks noGrp="1"/>
          </p:cNvSpPr>
          <p:nvPr>
            <p:ph type="body" idx="2"/>
          </p:nvPr>
        </p:nvSpPr>
        <p:spPr>
          <a:xfrm>
            <a:off x="609599" y="2777069"/>
            <a:ext cx="2790300" cy="25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840"/>
              <a:buFont typeface="Noto Sans Symbols"/>
              <a:buNone/>
              <a:defRPr sz="105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Noto Sans Symbols"/>
              <a:buNone/>
              <a:defRPr sz="75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Noto Sans Symbols"/>
              <a:buNone/>
              <a:defRPr sz="75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Noto Sans Symbols"/>
              <a:buNone/>
              <a:defRPr sz="75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Noto Sans Symbols"/>
              <a:buNone/>
              <a:defRPr sz="75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Noto Sans Symbols"/>
              <a:buNone/>
              <a:defRPr sz="75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Noto Sans Symbols"/>
              <a:buNone/>
              <a:defRPr sz="75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84" name="Shape 84"/>
          <p:cNvSpPr txBox="1">
            <a:spLocks noGrp="1"/>
          </p:cNvSpPr>
          <p:nvPr>
            <p:ph type="dt" idx="10"/>
          </p:nvPr>
        </p:nvSpPr>
        <p:spPr>
          <a:xfrm>
            <a:off x="5405258" y="6041363"/>
            <a:ext cx="684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85" name="Shape 85"/>
          <p:cNvSpPr txBox="1">
            <a:spLocks noGrp="1"/>
          </p:cNvSpPr>
          <p:nvPr>
            <p:ph type="ftr" idx="11"/>
          </p:nvPr>
        </p:nvSpPr>
        <p:spPr>
          <a:xfrm>
            <a:off x="609599" y="6041363"/>
            <a:ext cx="4623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86" name="Shape 86"/>
          <p:cNvSpPr txBox="1">
            <a:spLocks noGrp="1"/>
          </p:cNvSpPr>
          <p:nvPr>
            <p:ph type="sldNum" idx="12"/>
          </p:nvPr>
        </p:nvSpPr>
        <p:spPr>
          <a:xfrm>
            <a:off x="6444676" y="6041363"/>
            <a:ext cx="512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>
            <a:spLocks noGrp="1"/>
          </p:cNvSpPr>
          <p:nvPr>
            <p:ph type="title"/>
          </p:nvPr>
        </p:nvSpPr>
        <p:spPr>
          <a:xfrm>
            <a:off x="609599" y="4800600"/>
            <a:ext cx="6347700" cy="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rebuchet MS"/>
              <a:buNone/>
              <a:defRPr sz="24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89" name="Shape 89"/>
          <p:cNvSpPr>
            <a:spLocks noGrp="1"/>
          </p:cNvSpPr>
          <p:nvPr>
            <p:ph type="pic" idx="2"/>
          </p:nvPr>
        </p:nvSpPr>
        <p:spPr>
          <a:xfrm>
            <a:off x="609599" y="609600"/>
            <a:ext cx="6347700" cy="38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90" name="Shape 90"/>
          <p:cNvSpPr txBox="1">
            <a:spLocks noGrp="1"/>
          </p:cNvSpPr>
          <p:nvPr>
            <p:ph type="body" idx="1"/>
          </p:nvPr>
        </p:nvSpPr>
        <p:spPr>
          <a:xfrm>
            <a:off x="609599" y="5367338"/>
            <a:ext cx="6347700" cy="6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sz="10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91" name="Shape 91"/>
          <p:cNvSpPr txBox="1">
            <a:spLocks noGrp="1"/>
          </p:cNvSpPr>
          <p:nvPr>
            <p:ph type="dt" idx="10"/>
          </p:nvPr>
        </p:nvSpPr>
        <p:spPr>
          <a:xfrm>
            <a:off x="5405258" y="6041363"/>
            <a:ext cx="684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92" name="Shape 92"/>
          <p:cNvSpPr txBox="1">
            <a:spLocks noGrp="1"/>
          </p:cNvSpPr>
          <p:nvPr>
            <p:ph type="ftr" idx="11"/>
          </p:nvPr>
        </p:nvSpPr>
        <p:spPr>
          <a:xfrm>
            <a:off x="609599" y="6041363"/>
            <a:ext cx="4623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93" name="Shape 93"/>
          <p:cNvSpPr txBox="1">
            <a:spLocks noGrp="1"/>
          </p:cNvSpPr>
          <p:nvPr>
            <p:ph type="sldNum" idx="12"/>
          </p:nvPr>
        </p:nvSpPr>
        <p:spPr>
          <a:xfrm>
            <a:off x="6444676" y="6041363"/>
            <a:ext cx="512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Shape 10"/>
          <p:cNvGrpSpPr/>
          <p:nvPr/>
        </p:nvGrpSpPr>
        <p:grpSpPr>
          <a:xfrm>
            <a:off x="-8467" y="-8468"/>
            <a:ext cx="9169805" cy="6874935"/>
            <a:chOff x="-8467" y="-8468"/>
            <a:chExt cx="9169805" cy="6874935"/>
          </a:xfrm>
        </p:grpSpPr>
        <p:cxnSp>
          <p:nvCxnSpPr>
            <p:cNvPr id="11" name="Shape 11"/>
            <p:cNvCxnSpPr/>
            <p:nvPr/>
          </p:nvCxnSpPr>
          <p:spPr>
            <a:xfrm rot="10800000" flipH="1">
              <a:off x="5130830" y="4175701"/>
              <a:ext cx="4022400" cy="2682300"/>
            </a:xfrm>
            <a:prstGeom prst="straightConnector1">
              <a:avLst/>
            </a:prstGeom>
            <a:noFill/>
            <a:ln w="9525" cap="flat" cmpd="sng">
              <a:solidFill>
                <a:srgbClr val="262626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" name="Shape 12"/>
            <p:cNvCxnSpPr/>
            <p:nvPr/>
          </p:nvCxnSpPr>
          <p:spPr>
            <a:xfrm>
              <a:off x="7042707" y="0"/>
              <a:ext cx="1219200" cy="6858000"/>
            </a:xfrm>
            <a:prstGeom prst="straightConnector1">
              <a:avLst/>
            </a:prstGeom>
            <a:noFill/>
            <a:ln w="9525" cap="flat" cmpd="sng">
              <a:solidFill>
                <a:srgbClr val="26262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3" name="Shape 13"/>
            <p:cNvSpPr/>
            <p:nvPr/>
          </p:nvSpPr>
          <p:spPr>
            <a:xfrm>
              <a:off x="-8467" y="4013200"/>
              <a:ext cx="457200" cy="2853267"/>
            </a:xfrm>
            <a:custGeom>
              <a:avLst/>
              <a:gdLst/>
              <a:ahLst/>
              <a:cxnLst/>
              <a:rect l="0" t="0" r="0" b="0"/>
              <a:pathLst>
                <a:path w="457200" h="2853267" extrusionOk="0">
                  <a:moveTo>
                    <a:pt x="0" y="0"/>
                  </a:moveTo>
                  <a:lnTo>
                    <a:pt x="457200" y="2853267"/>
                  </a:lnTo>
                  <a:lnTo>
                    <a:pt x="0" y="2844800"/>
                  </a:lnTo>
                  <a:cubicBezTo>
                    <a:pt x="2822" y="1905000"/>
                    <a:pt x="5645" y="965200"/>
                    <a:pt x="0" y="0"/>
                  </a:cubicBezTo>
                  <a:close/>
                </a:path>
              </a:pathLst>
            </a:custGeom>
            <a:solidFill>
              <a:schemeClr val="accent1">
                <a:alpha val="847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Shape 14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0" t="0" r="0" b="0"/>
              <a:pathLst>
                <a:path w="2269442" h="6866466" extrusionOk="0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298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Shape 15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0" t="0" r="0" b="0"/>
              <a:pathLst>
                <a:path w="1948147" h="6866467" extrusionOk="0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Shape 16"/>
            <p:cNvSpPr/>
            <p:nvPr/>
          </p:nvSpPr>
          <p:spPr>
            <a:xfrm>
              <a:off x="6637896" y="3920066"/>
              <a:ext cx="2509944" cy="2933700"/>
            </a:xfrm>
            <a:custGeom>
              <a:avLst/>
              <a:gdLst/>
              <a:ahLst/>
              <a:cxnLst/>
              <a:rect l="0" t="0" r="0" b="0"/>
              <a:pathLst>
                <a:path w="3259667" h="3810000" extrusionOk="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17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Shape 17"/>
            <p:cNvSpPr/>
            <p:nvPr/>
          </p:nvSpPr>
          <p:spPr>
            <a:xfrm>
              <a:off x="7010429" y="-8467"/>
              <a:ext cx="2139950" cy="6866467"/>
            </a:xfrm>
            <a:custGeom>
              <a:avLst/>
              <a:gdLst/>
              <a:ahLst/>
              <a:cxnLst/>
              <a:rect l="0" t="0" r="0" b="0"/>
              <a:pathLst>
                <a:path w="2853267" h="6866467" extrusionOk="0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F7818">
                <a:alpha val="69800"/>
              </a:srgbClr>
            </a:solidFill>
            <a:ln>
              <a:noFill/>
            </a:ln>
          </p:spPr>
        </p:sp>
        <p:sp>
          <p:nvSpPr>
            <p:cNvPr id="18" name="Shape 18"/>
            <p:cNvSpPr/>
            <p:nvPr/>
          </p:nvSpPr>
          <p:spPr>
            <a:xfrm>
              <a:off x="8295776" y="-8467"/>
              <a:ext cx="859028" cy="6866467"/>
            </a:xfrm>
            <a:custGeom>
              <a:avLst/>
              <a:gdLst/>
              <a:ahLst/>
              <a:cxnLst/>
              <a:rect l="0" t="0" r="0" b="0"/>
              <a:pathLst>
                <a:path w="1286933" h="6866467" extrusionOk="0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rgbClr val="BFE471">
                <a:alpha val="6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Shape 19"/>
            <p:cNvSpPr/>
            <p:nvPr/>
          </p:nvSpPr>
          <p:spPr>
            <a:xfrm>
              <a:off x="8077231" y="-8468"/>
              <a:ext cx="1067005" cy="6866467"/>
            </a:xfrm>
            <a:custGeom>
              <a:avLst/>
              <a:gdLst/>
              <a:ahLst/>
              <a:cxnLst/>
              <a:rect l="0" t="0" r="0" b="0"/>
              <a:pathLst>
                <a:path w="1270244" h="6866467" extrusionOk="0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470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Shape 20"/>
            <p:cNvSpPr/>
            <p:nvPr/>
          </p:nvSpPr>
          <p:spPr>
            <a:xfrm>
              <a:off x="8060297" y="4893733"/>
              <a:ext cx="1092200" cy="1960880"/>
            </a:xfrm>
            <a:custGeom>
              <a:avLst/>
              <a:gdLst/>
              <a:ahLst/>
              <a:cxnLst/>
              <a:rect l="0" t="0" r="0" b="0"/>
              <a:pathLst>
                <a:path w="1820333" h="3268133" extrusionOk="0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609599" y="609600"/>
            <a:ext cx="6347700" cy="13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  <a:defRPr sz="36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609599" y="2160590"/>
            <a:ext cx="6347700" cy="38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200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  <a:defRPr sz="18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30988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  <a:defRPr sz="16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9971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dt" idx="10"/>
          </p:nvPr>
        </p:nvSpPr>
        <p:spPr>
          <a:xfrm>
            <a:off x="5405258" y="6041363"/>
            <a:ext cx="684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ftr" idx="11"/>
          </p:nvPr>
        </p:nvSpPr>
        <p:spPr>
          <a:xfrm>
            <a:off x="609599" y="6041363"/>
            <a:ext cx="4623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sldNum" idx="12"/>
          </p:nvPr>
        </p:nvSpPr>
        <p:spPr>
          <a:xfrm>
            <a:off x="6444676" y="6041363"/>
            <a:ext cx="512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e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e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 txBox="1">
            <a:spLocks noGrp="1"/>
          </p:cNvSpPr>
          <p:nvPr>
            <p:ph type="ctrTitle"/>
          </p:nvPr>
        </p:nvSpPr>
        <p:spPr>
          <a:xfrm>
            <a:off x="1130595" y="2404534"/>
            <a:ext cx="5826600" cy="16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Trebuchet MS"/>
              <a:buNone/>
            </a:pPr>
            <a:r>
              <a:rPr lang="en-CA" sz="600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rPr>
              <a:t>PlantBuddy</a:t>
            </a:r>
            <a:endParaRPr sz="6000" i="0" u="none" strike="noStrike" cap="none">
              <a:solidFill>
                <a:schemeClr val="accent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48" name="Shape 148"/>
          <p:cNvSpPr txBox="1">
            <a:spLocks noGrp="1"/>
          </p:cNvSpPr>
          <p:nvPr>
            <p:ph type="subTitle" idx="1"/>
          </p:nvPr>
        </p:nvSpPr>
        <p:spPr>
          <a:xfrm>
            <a:off x="1130595" y="4050834"/>
            <a:ext cx="5826600" cy="10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</a:pPr>
            <a:r>
              <a:rPr lang="en-CA" sz="1800" i="0" u="none" strike="noStrike" cap="none">
                <a:solidFill>
                  <a:srgbClr val="FEFEFE"/>
                </a:solidFill>
                <a:latin typeface="Quicksand"/>
                <a:ea typeface="Quicksand"/>
                <a:cs typeface="Quicksand"/>
                <a:sym typeface="Quicksand"/>
              </a:rPr>
              <a:t>By: Team ʕ•ᴥ•ʔ g̡̡̧̞̥͖̣̫̔̓͑̂̑̂ͪ͋̐ͣ̀̚̚͘i̷̧͕̜͎̮̬̖̼̗̺̭͙̠̗̲͚̘̬̊ͥ̎͂̅̆ͩ̇̾̊̿ͤ̀͢ḋ̴̵̂̐ͮ͛̓͛͂ͪͪ͢҉̘̤̞̩̝̩͍̣̹͖̥̖̗̟͍̜͇͈g̡͐̊́ͭ̍̒̔̓͊͞҉̴̲̠̫̙͔̺̺̙̤͔ũ̸̸͉͔͈̘̬̭͐ͭ͆̑͌̅͆ͪ̂̇̌̓ͣ̃ͪ͊̕͜͜d̷͚̳̯̝͙̫̥̯͚͙ͪ̄̐ͤ͂͋ ̴̡̧̩͓̺̥͚̬̪̹̭̥̜̪͈̳̜͖̊̆̂ͨͦ͑ͨ̊̄̌̏̄ͭ͞</a:t>
            </a:r>
            <a:endParaRPr sz="1800" i="0" u="none" strike="noStrike" cap="none">
              <a:solidFill>
                <a:srgbClr val="FEFEFE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 txBox="1"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en-CA" sz="360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rPr>
              <a:t>Technologies</a:t>
            </a:r>
            <a:endParaRPr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224" name="Shape 224"/>
          <p:cNvSpPr txBox="1">
            <a:spLocks noGrp="1"/>
          </p:cNvSpPr>
          <p:nvPr>
            <p:ph type="body" idx="1"/>
          </p:nvPr>
        </p:nvSpPr>
        <p:spPr>
          <a:xfrm>
            <a:off x="609599" y="2160590"/>
            <a:ext cx="6347714" cy="3880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Quicksand"/>
              <a:ea typeface="Quicksand"/>
              <a:cs typeface="Quicksand"/>
              <a:sym typeface="Quicksand"/>
            </a:endParaRPr>
          </a:p>
          <a:p>
            <a:pPr marL="457200" marR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CA" i="0" u="none" strike="noStrike" cap="none">
                <a:solidFill>
                  <a:srgbClr val="FEFEFE"/>
                </a:solidFill>
                <a:latin typeface="Quicksand"/>
                <a:ea typeface="Quicksand"/>
                <a:cs typeface="Quicksand"/>
                <a:sym typeface="Quicksand"/>
              </a:rPr>
              <a:t>C (for arduino)</a:t>
            </a:r>
            <a:endParaRPr>
              <a:latin typeface="Quicksand"/>
              <a:ea typeface="Quicksand"/>
              <a:cs typeface="Quicksand"/>
              <a:sym typeface="Quicksand"/>
            </a:endParaRPr>
          </a:p>
          <a:p>
            <a:pPr marL="457200" marR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CA" i="0" u="none" strike="noStrike" cap="none">
                <a:solidFill>
                  <a:srgbClr val="FEFEFE"/>
                </a:solidFill>
                <a:latin typeface="Quicksand"/>
                <a:ea typeface="Quicksand"/>
                <a:cs typeface="Quicksand"/>
                <a:sym typeface="Quicksand"/>
              </a:rPr>
              <a:t>Python (on RaspberryPi)</a:t>
            </a:r>
            <a:endParaRPr>
              <a:latin typeface="Quicksand"/>
              <a:ea typeface="Quicksand"/>
              <a:cs typeface="Quicksand"/>
              <a:sym typeface="Quicksand"/>
            </a:endParaRPr>
          </a:p>
          <a:p>
            <a:pPr marL="457200" marR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CA" i="0" u="none" strike="noStrike" cap="none">
                <a:solidFill>
                  <a:srgbClr val="FEFEFE"/>
                </a:solidFill>
                <a:latin typeface="Quicksand"/>
                <a:ea typeface="Quicksand"/>
                <a:cs typeface="Quicksand"/>
                <a:sym typeface="Quicksand"/>
              </a:rPr>
              <a:t>SQL</a:t>
            </a:r>
            <a:endParaRPr>
              <a:latin typeface="Quicksand"/>
              <a:ea typeface="Quicksand"/>
              <a:cs typeface="Quicksand"/>
              <a:sym typeface="Quicksand"/>
            </a:endParaRPr>
          </a:p>
          <a:p>
            <a:pPr marL="457200" marR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CA" i="0" u="none" strike="noStrike" cap="none">
                <a:solidFill>
                  <a:srgbClr val="FEFEFE"/>
                </a:solidFill>
                <a:latin typeface="Quicksand"/>
                <a:ea typeface="Quicksand"/>
                <a:cs typeface="Quicksand"/>
                <a:sym typeface="Quicksand"/>
              </a:rPr>
              <a:t>Javascript (node.js, AJAX, RESTful API)</a:t>
            </a:r>
            <a:endParaRPr>
              <a:latin typeface="Quicksand"/>
              <a:ea typeface="Quicksand"/>
              <a:cs typeface="Quicksand"/>
              <a:sym typeface="Quicksand"/>
            </a:endParaRPr>
          </a:p>
          <a:p>
            <a:pPr marL="457200" marR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CA" i="0" u="none" strike="noStrike" cap="none">
                <a:solidFill>
                  <a:srgbClr val="FEFEFE"/>
                </a:solidFill>
                <a:latin typeface="Quicksand"/>
                <a:ea typeface="Quicksand"/>
                <a:cs typeface="Quicksand"/>
                <a:sym typeface="Quicksand"/>
              </a:rPr>
              <a:t>HTML/CSS</a:t>
            </a:r>
            <a:endParaRPr>
              <a:latin typeface="Quicksand"/>
              <a:ea typeface="Quicksand"/>
              <a:cs typeface="Quicksand"/>
              <a:sym typeface="Quicksand"/>
            </a:endParaRPr>
          </a:p>
          <a:p>
            <a:pPr marL="342900" marR="0" lvl="0" indent="-2514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</a:pPr>
            <a:endParaRPr sz="1800" b="0" i="0" u="none" strike="noStrike" cap="none">
              <a:solidFill>
                <a:srgbClr val="FEFEFE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 txBox="1"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en-CA" sz="360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rPr>
              <a:t>Database Schema</a:t>
            </a:r>
            <a:endParaRPr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231" name="Shape 231"/>
          <p:cNvSpPr txBox="1">
            <a:spLocks noGrp="1"/>
          </p:cNvSpPr>
          <p:nvPr>
            <p:ph type="body" idx="1"/>
          </p:nvPr>
        </p:nvSpPr>
        <p:spPr>
          <a:xfrm>
            <a:off x="609599" y="2160590"/>
            <a:ext cx="6347714" cy="3880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800" i="0" u="none" strike="noStrike" cap="none">
                <a:solidFill>
                  <a:srgbClr val="FEFEFE"/>
                </a:solidFill>
                <a:latin typeface="Quicksand"/>
                <a:ea typeface="Quicksand"/>
                <a:cs typeface="Quicksand"/>
                <a:sym typeface="Quicksand"/>
              </a:rPr>
              <a:t>User(username, password, name)</a:t>
            </a:r>
            <a:endParaRPr>
              <a:latin typeface="Quicksand"/>
              <a:ea typeface="Quicksand"/>
              <a:cs typeface="Quicksand"/>
              <a:sym typeface="Quicksand"/>
            </a:endParaRPr>
          </a:p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CA" sz="1800" i="0" u="none" strike="noStrike" cap="none">
                <a:solidFill>
                  <a:srgbClr val="FEFEFE"/>
                </a:solidFill>
                <a:latin typeface="Quicksand"/>
                <a:ea typeface="Quicksand"/>
                <a:cs typeface="Quicksand"/>
                <a:sym typeface="Quicksand"/>
              </a:rPr>
              <a:t>Owner(plantID, username)</a:t>
            </a:r>
            <a:endParaRPr>
              <a:latin typeface="Quicksand"/>
              <a:ea typeface="Quicksand"/>
              <a:cs typeface="Quicksand"/>
              <a:sym typeface="Quicksand"/>
            </a:endParaRPr>
          </a:p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CA" sz="1800" i="0" u="none" strike="noStrike" cap="none">
                <a:solidFill>
                  <a:srgbClr val="FEFEFE"/>
                </a:solidFill>
                <a:latin typeface="Quicksand"/>
                <a:ea typeface="Quicksand"/>
                <a:cs typeface="Quicksand"/>
                <a:sym typeface="Quicksand"/>
              </a:rPr>
              <a:t>Plant(plantId, plantType, plantName)</a:t>
            </a:r>
            <a:endParaRPr>
              <a:latin typeface="Quicksand"/>
              <a:ea typeface="Quicksand"/>
              <a:cs typeface="Quicksand"/>
              <a:sym typeface="Quicksand"/>
            </a:endParaRPr>
          </a:p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CA" sz="1800" i="0" u="none" strike="noStrike" cap="none">
                <a:solidFill>
                  <a:srgbClr val="FEFEFE"/>
                </a:solidFill>
                <a:latin typeface="Quicksand"/>
                <a:ea typeface="Quicksand"/>
                <a:cs typeface="Quicksand"/>
                <a:sym typeface="Quicksand"/>
              </a:rPr>
              <a:t>History(plantId, recordDate, moisture, humidity, temp)</a:t>
            </a:r>
            <a:endParaRPr>
              <a:latin typeface="Quicksand"/>
              <a:ea typeface="Quicksand"/>
              <a:cs typeface="Quicksand"/>
              <a:sym typeface="Quicksand"/>
            </a:endParaRPr>
          </a:p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CA" sz="1800" i="0" u="none" strike="noStrike" cap="none">
                <a:solidFill>
                  <a:srgbClr val="FEFEFE"/>
                </a:solidFill>
                <a:latin typeface="Quicksand"/>
                <a:ea typeface="Quicksand"/>
                <a:cs typeface="Quicksand"/>
                <a:sym typeface="Quicksand"/>
              </a:rPr>
              <a:t>Optimal(plantType, potMoisture, optHumidity, optTemp)</a:t>
            </a:r>
            <a:endParaRPr>
              <a:latin typeface="Quicksand"/>
              <a:ea typeface="Quicksand"/>
              <a:cs typeface="Quicksand"/>
              <a:sym typeface="Quicksand"/>
            </a:endParaRPr>
          </a:p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CA" sz="1800" i="0" u="none" strike="noStrike" cap="none">
                <a:solidFill>
                  <a:srgbClr val="FEFEFE"/>
                </a:solidFill>
                <a:latin typeface="Quicksand"/>
                <a:ea typeface="Quicksand"/>
                <a:cs typeface="Quicksand"/>
                <a:sym typeface="Quicksand"/>
              </a:rPr>
              <a:t>ManualWater(plantId, doWater)</a:t>
            </a:r>
            <a:endParaRPr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 txBox="1"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en-CA" sz="360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rPr>
              <a:t>Hardware Code</a:t>
            </a:r>
            <a:endParaRPr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238" name="Shape 238"/>
          <p:cNvSpPr txBox="1">
            <a:spLocks noGrp="1"/>
          </p:cNvSpPr>
          <p:nvPr>
            <p:ph type="body" idx="1"/>
          </p:nvPr>
        </p:nvSpPr>
        <p:spPr>
          <a:xfrm>
            <a:off x="609599" y="2160590"/>
            <a:ext cx="6347714" cy="3880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251459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</a:pPr>
            <a:endParaRPr sz="1800" b="0" i="0" u="none" strike="noStrike" cap="none">
              <a:solidFill>
                <a:srgbClr val="FEFEFE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 txBox="1"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en-CA" sz="360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rPr>
              <a:t>Website Code</a:t>
            </a:r>
            <a:endParaRPr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245" name="Shape 245"/>
          <p:cNvSpPr txBox="1">
            <a:spLocks noGrp="1"/>
          </p:cNvSpPr>
          <p:nvPr>
            <p:ph type="body" idx="1"/>
          </p:nvPr>
        </p:nvSpPr>
        <p:spPr>
          <a:xfrm>
            <a:off x="609599" y="2160590"/>
            <a:ext cx="6347714" cy="3880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251459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</a:pPr>
            <a:endParaRPr sz="1800" b="0" i="0" u="none" strike="noStrike" cap="none">
              <a:solidFill>
                <a:srgbClr val="FEFEFE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 txBox="1"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en-CA" sz="360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rPr>
              <a:t>Software Process</a:t>
            </a:r>
            <a:endParaRPr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252" name="Shape 252"/>
          <p:cNvSpPr txBox="1">
            <a:spLocks noGrp="1"/>
          </p:cNvSpPr>
          <p:nvPr>
            <p:ph type="body" idx="1"/>
          </p:nvPr>
        </p:nvSpPr>
        <p:spPr>
          <a:xfrm>
            <a:off x="609600" y="1327850"/>
            <a:ext cx="6806700" cy="521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000" i="0" u="none" strike="noStrike" cap="none" dirty="0">
                <a:solidFill>
                  <a:srgbClr val="FEFEFE"/>
                </a:solidFill>
                <a:latin typeface="Quicksand"/>
                <a:ea typeface="Quicksand"/>
                <a:cs typeface="Quicksand"/>
                <a:sym typeface="Quicksand"/>
              </a:rPr>
              <a:t>Communication</a:t>
            </a:r>
            <a:r>
              <a:rPr lang="en-CA" i="0" u="none" strike="noStrike" cap="none" dirty="0">
                <a:solidFill>
                  <a:srgbClr val="FEFEFE"/>
                </a:solidFill>
                <a:latin typeface="Quicksand"/>
                <a:ea typeface="Quicksand"/>
                <a:cs typeface="Quicksand"/>
                <a:sym typeface="Quicksand"/>
              </a:rPr>
              <a:t>: </a:t>
            </a:r>
            <a:endParaRPr dirty="0">
              <a:latin typeface="Quicksand"/>
              <a:ea typeface="Quicksand"/>
              <a:cs typeface="Quicksand"/>
              <a:sym typeface="Quicksand"/>
            </a:endParaRPr>
          </a:p>
          <a:p>
            <a:pPr marL="457200" marR="0" lvl="0" indent="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CA" sz="1600" i="0" u="none" strike="noStrike" cap="none" dirty="0">
                <a:solidFill>
                  <a:srgbClr val="FEFEFE"/>
                </a:solidFill>
                <a:latin typeface="Quicksand"/>
                <a:ea typeface="Quicksand"/>
                <a:cs typeface="Quicksand"/>
                <a:sym typeface="Quicksand"/>
              </a:rPr>
              <a:t>Messenger</a:t>
            </a:r>
            <a:endParaRPr sz="1600" dirty="0">
              <a:latin typeface="Quicksand"/>
              <a:ea typeface="Quicksand"/>
              <a:cs typeface="Quicksand"/>
              <a:sym typeface="Quicksand"/>
            </a:endParaRPr>
          </a:p>
          <a:p>
            <a:pPr marL="457200" marR="0" lvl="0" indent="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CA" sz="1600" i="0" u="none" strike="noStrike" cap="none" dirty="0" err="1">
                <a:solidFill>
                  <a:srgbClr val="FEFEFE"/>
                </a:solidFill>
                <a:latin typeface="Quicksand"/>
                <a:ea typeface="Quicksand"/>
                <a:cs typeface="Quicksand"/>
                <a:sym typeface="Quicksand"/>
              </a:rPr>
              <a:t>Github</a:t>
            </a:r>
            <a:endParaRPr sz="1600" i="0" u="none" strike="noStrike" cap="none" dirty="0">
              <a:solidFill>
                <a:srgbClr val="FEFEFE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457200" marR="0" lvl="0" indent="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CA" sz="1600" i="0" u="none" strike="noStrike" cap="none" dirty="0">
                <a:solidFill>
                  <a:srgbClr val="FEFEFE"/>
                </a:solidFill>
                <a:latin typeface="Quicksand"/>
                <a:ea typeface="Quicksand"/>
                <a:cs typeface="Quicksand"/>
                <a:sym typeface="Quicksand"/>
              </a:rPr>
              <a:t>Meetings:</a:t>
            </a:r>
            <a:endParaRPr sz="1600" dirty="0">
              <a:latin typeface="Quicksand"/>
              <a:ea typeface="Quicksand"/>
              <a:cs typeface="Quicksand"/>
              <a:sym typeface="Quicksand"/>
            </a:endParaRPr>
          </a:p>
          <a:p>
            <a:pPr marL="914400" marR="0" lvl="0" indent="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CA" sz="1400" i="0" u="none" strike="noStrike" cap="none" dirty="0">
                <a:solidFill>
                  <a:srgbClr val="FEFEFE"/>
                </a:solidFill>
                <a:latin typeface="Quicksand"/>
                <a:ea typeface="Quicksand"/>
                <a:cs typeface="Quicksand"/>
                <a:sym typeface="Quicksand"/>
              </a:rPr>
              <a:t>Whiteboard</a:t>
            </a:r>
            <a:endParaRPr sz="1400" dirty="0">
              <a:latin typeface="Quicksand"/>
              <a:ea typeface="Quicksand"/>
              <a:cs typeface="Quicksand"/>
              <a:sym typeface="Quicksand"/>
            </a:endParaRPr>
          </a:p>
          <a:p>
            <a:pPr marL="914400" marR="0" lvl="0" indent="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CA" sz="1400" i="0" u="none" strike="noStrike" cap="none" dirty="0">
                <a:solidFill>
                  <a:srgbClr val="FEFEFE"/>
                </a:solidFill>
                <a:latin typeface="Quicksand"/>
                <a:ea typeface="Quicksand"/>
                <a:cs typeface="Quicksand"/>
                <a:sym typeface="Quicksand"/>
              </a:rPr>
              <a:t>For decision Making /Assigning Tasks</a:t>
            </a:r>
            <a:endParaRPr sz="1400" dirty="0">
              <a:latin typeface="Quicksand"/>
              <a:ea typeface="Quicksand"/>
              <a:cs typeface="Quicksand"/>
              <a:sym typeface="Quicksand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CA" sz="2000" i="0" u="none" strike="noStrike" cap="none" dirty="0">
                <a:solidFill>
                  <a:srgbClr val="FEFEFE"/>
                </a:solidFill>
                <a:latin typeface="Quicksand"/>
                <a:ea typeface="Quicksand"/>
                <a:cs typeface="Quicksand"/>
                <a:sym typeface="Quicksand"/>
              </a:rPr>
              <a:t>Assigning tasks: (based on skills and interest)</a:t>
            </a:r>
            <a:endParaRPr sz="2000" dirty="0">
              <a:latin typeface="Quicksand"/>
              <a:ea typeface="Quicksand"/>
              <a:cs typeface="Quicksand"/>
              <a:sym typeface="Quicksand"/>
            </a:endParaRPr>
          </a:p>
          <a:p>
            <a:pPr marL="457200" marR="0" lvl="0" indent="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CA" sz="1400" i="0" u="none" strike="noStrike" cap="none" dirty="0">
                <a:solidFill>
                  <a:srgbClr val="FEFEFE"/>
                </a:solidFill>
                <a:latin typeface="Quicksand"/>
                <a:ea typeface="Quicksand"/>
                <a:cs typeface="Quicksand"/>
                <a:sym typeface="Quicksand"/>
              </a:rPr>
              <a:t>Dom: Hardware (Arduino)</a:t>
            </a:r>
            <a:endParaRPr sz="1400" dirty="0">
              <a:latin typeface="Quicksand"/>
              <a:ea typeface="Quicksand"/>
              <a:cs typeface="Quicksand"/>
              <a:sym typeface="Quicksand"/>
            </a:endParaRPr>
          </a:p>
          <a:p>
            <a:pPr marL="457200" marR="0" lvl="0" indent="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CA" sz="1400" i="0" u="none" strike="noStrike" cap="none" dirty="0">
                <a:solidFill>
                  <a:srgbClr val="FEFEFE"/>
                </a:solidFill>
                <a:latin typeface="Quicksand"/>
                <a:ea typeface="Quicksand"/>
                <a:cs typeface="Quicksand"/>
                <a:sym typeface="Quicksand"/>
              </a:rPr>
              <a:t>Andy:  Hardware (</a:t>
            </a:r>
            <a:r>
              <a:rPr lang="en-CA" sz="1400" i="0" u="none" strike="noStrike" cap="none" dirty="0" err="1">
                <a:solidFill>
                  <a:srgbClr val="FEFEFE"/>
                </a:solidFill>
                <a:latin typeface="Quicksand"/>
                <a:ea typeface="Quicksand"/>
                <a:cs typeface="Quicksand"/>
                <a:sym typeface="Quicksand"/>
              </a:rPr>
              <a:t>RaspberryPi</a:t>
            </a:r>
            <a:r>
              <a:rPr lang="en-CA" sz="1400" i="0" u="none" strike="noStrike" cap="none" dirty="0">
                <a:solidFill>
                  <a:srgbClr val="FEFEFE"/>
                </a:solidFill>
                <a:latin typeface="Quicksand"/>
                <a:ea typeface="Quicksand"/>
                <a:cs typeface="Quicksand"/>
                <a:sym typeface="Quicksand"/>
              </a:rPr>
              <a:t>)</a:t>
            </a:r>
            <a:endParaRPr sz="1400" dirty="0">
              <a:latin typeface="Quicksand"/>
              <a:ea typeface="Quicksand"/>
              <a:cs typeface="Quicksand"/>
              <a:sym typeface="Quicksand"/>
            </a:endParaRPr>
          </a:p>
          <a:p>
            <a:pPr marL="457200" marR="0" lvl="0" indent="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CA" sz="1400" i="0" u="none" strike="noStrike" cap="none" dirty="0">
                <a:solidFill>
                  <a:srgbClr val="FEFEFE"/>
                </a:solidFill>
                <a:latin typeface="Quicksand"/>
                <a:ea typeface="Quicksand"/>
                <a:cs typeface="Quicksand"/>
                <a:sym typeface="Quicksand"/>
              </a:rPr>
              <a:t>Roman: Web (Database and node.js)</a:t>
            </a:r>
            <a:endParaRPr sz="1400" dirty="0">
              <a:latin typeface="Quicksand"/>
              <a:ea typeface="Quicksand"/>
              <a:cs typeface="Quicksand"/>
              <a:sym typeface="Quicksand"/>
            </a:endParaRPr>
          </a:p>
          <a:p>
            <a:pPr marL="457200" marR="0" lvl="0" indent="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CA" sz="1400" i="0" u="none" strike="noStrike" cap="none" dirty="0">
                <a:solidFill>
                  <a:srgbClr val="FEFEFE"/>
                </a:solidFill>
                <a:latin typeface="Quicksand"/>
                <a:ea typeface="Quicksand"/>
                <a:cs typeface="Quicksand"/>
                <a:sym typeface="Quicksand"/>
              </a:rPr>
              <a:t>Dean: Web (UI/Aesthetics)</a:t>
            </a:r>
            <a:endParaRPr sz="1400" dirty="0">
              <a:latin typeface="Quicksand"/>
              <a:ea typeface="Quicksand"/>
              <a:cs typeface="Quicksand"/>
              <a:sym typeface="Quicksand"/>
            </a:endParaRPr>
          </a:p>
          <a:p>
            <a:pPr marL="457200" marR="0" lvl="0" indent="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CA" sz="1400" i="0" u="none" strike="noStrike" cap="none" dirty="0">
                <a:solidFill>
                  <a:srgbClr val="FEFEFE"/>
                </a:solidFill>
                <a:latin typeface="Quicksand"/>
                <a:ea typeface="Quicksand"/>
                <a:cs typeface="Quicksand"/>
                <a:sym typeface="Quicksand"/>
              </a:rPr>
              <a:t>Eugene: Web (Controls/Navigation)</a:t>
            </a:r>
            <a:endParaRPr sz="1400" dirty="0">
              <a:latin typeface="Quicksand"/>
              <a:ea typeface="Quicksand"/>
              <a:cs typeface="Quicksand"/>
              <a:sym typeface="Quicksand"/>
            </a:endParaRPr>
          </a:p>
          <a:p>
            <a:pPr lvl="0" indent="0">
              <a:lnSpc>
                <a:spcPct val="80000"/>
              </a:lnSpc>
              <a:buNone/>
            </a:pPr>
            <a:r>
              <a:rPr lang="en-CA" sz="1400" i="0" u="none" strike="noStrike" cap="none" dirty="0">
                <a:solidFill>
                  <a:srgbClr val="FEFEFE"/>
                </a:solidFill>
                <a:latin typeface="Quicksand"/>
                <a:ea typeface="Quicksand"/>
                <a:cs typeface="Quicksand"/>
                <a:sym typeface="Quicksand"/>
              </a:rPr>
              <a:t>Daniel: </a:t>
            </a:r>
            <a:r>
              <a:rPr lang="en-CA" sz="1400" dirty="0">
                <a:latin typeface="Quicksand"/>
                <a:ea typeface="Quicksand"/>
                <a:cs typeface="Quicksand"/>
                <a:sym typeface="Quicksand"/>
              </a:rPr>
              <a:t>Data Analytics and Web (Graphing) </a:t>
            </a:r>
            <a:endParaRPr sz="1400" dirty="0">
              <a:latin typeface="Quicksand"/>
              <a:ea typeface="Quicksand"/>
              <a:cs typeface="Quicksand"/>
              <a:sym typeface="Quicksand"/>
            </a:endParaRPr>
          </a:p>
          <a:p>
            <a:pPr marL="742950" marR="0" lvl="1" indent="-216662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088"/>
              <a:buFont typeface="Noto Sans Symbols"/>
              <a:buNone/>
            </a:pPr>
            <a:endParaRPr sz="1800" i="0" u="none" strike="noStrike" cap="none" dirty="0">
              <a:solidFill>
                <a:srgbClr val="FEFEFE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2052" name="Picture 4" descr="Image result for messenger">
            <a:extLst>
              <a:ext uri="{FF2B5EF4-FFF2-40B4-BE49-F238E27FC236}">
                <a16:creationId xmlns:a16="http://schemas.microsoft.com/office/drawing/2014/main" id="{D9310F8C-D17A-4F20-B558-19AE4DFFDE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8380" y="428953"/>
            <a:ext cx="1320800" cy="132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github">
            <a:extLst>
              <a:ext uri="{FF2B5EF4-FFF2-40B4-BE49-F238E27FC236}">
                <a16:creationId xmlns:a16="http://schemas.microsoft.com/office/drawing/2014/main" id="{2A1E4FA0-F222-4EF9-9A7A-3ECD327FE2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9180" y="510139"/>
            <a:ext cx="1708585" cy="1420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mage result for whiteboard meeting">
            <a:extLst>
              <a:ext uri="{FF2B5EF4-FFF2-40B4-BE49-F238E27FC236}">
                <a16:creationId xmlns:a16="http://schemas.microsoft.com/office/drawing/2014/main" id="{0ABE705C-578B-4042-8C03-734E2ECE13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0930" y="2248746"/>
            <a:ext cx="2532764" cy="168745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 txBox="1"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en-CA" sz="360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rPr>
              <a:t>Software Architecture</a:t>
            </a:r>
            <a:endParaRPr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259" name="Shape 259"/>
          <p:cNvPicPr preferRelativeResize="0"/>
          <p:nvPr/>
        </p:nvPicPr>
        <p:blipFill rotWithShape="1">
          <a:blip r:embed="rId3">
            <a:alphaModFix/>
          </a:blip>
          <a:srcRect l="831" t="1830" r="2437" b="1820"/>
          <a:stretch/>
        </p:blipFill>
        <p:spPr>
          <a:xfrm>
            <a:off x="-49000" y="932975"/>
            <a:ext cx="7475225" cy="551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 txBox="1"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en-CA" sz="360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rPr>
              <a:t>Challenges</a:t>
            </a:r>
            <a:endParaRPr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266" name="Shape 266"/>
          <p:cNvSpPr txBox="1">
            <a:spLocks noGrp="1"/>
          </p:cNvSpPr>
          <p:nvPr>
            <p:ph type="body" idx="1"/>
          </p:nvPr>
        </p:nvSpPr>
        <p:spPr>
          <a:xfrm>
            <a:off x="609612" y="1562965"/>
            <a:ext cx="6347700" cy="38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i="0" u="none" strike="noStrike" cap="none">
                <a:solidFill>
                  <a:srgbClr val="FEFEFE"/>
                </a:solidFill>
                <a:latin typeface="Quicksand"/>
                <a:ea typeface="Quicksand"/>
                <a:cs typeface="Quicksand"/>
                <a:sym typeface="Quicksand"/>
              </a:rPr>
              <a:t>Technological:</a:t>
            </a:r>
            <a:endParaRPr dirty="0">
              <a:latin typeface="Quicksand"/>
              <a:ea typeface="Quicksand"/>
              <a:cs typeface="Quicksand"/>
              <a:sym typeface="Quicksand"/>
            </a:endParaRPr>
          </a:p>
          <a:p>
            <a:pPr marL="457200" marR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CA" sz="1400" i="0" u="none" strike="noStrike" cap="none" dirty="0">
                <a:solidFill>
                  <a:srgbClr val="FEFEFE"/>
                </a:solidFill>
                <a:latin typeface="Quicksand"/>
                <a:ea typeface="Quicksand"/>
                <a:cs typeface="Quicksand"/>
                <a:sym typeface="Quicksand"/>
              </a:rPr>
              <a:t>Communication between Pi, and Web, and Database</a:t>
            </a:r>
            <a:endParaRPr sz="1400" dirty="0">
              <a:latin typeface="Quicksand"/>
              <a:ea typeface="Quicksand"/>
              <a:cs typeface="Quicksand"/>
              <a:sym typeface="Quicksand"/>
            </a:endParaRPr>
          </a:p>
          <a:p>
            <a:pPr marL="457200" marR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CA" sz="1400" i="0" u="none" strike="noStrike" cap="none" dirty="0">
                <a:solidFill>
                  <a:srgbClr val="FEFEFE"/>
                </a:solidFill>
                <a:latin typeface="Quicksand"/>
                <a:ea typeface="Quicksand"/>
                <a:cs typeface="Quicksand"/>
                <a:sym typeface="Quicksand"/>
              </a:rPr>
              <a:t>Pivotal Trackers</a:t>
            </a:r>
            <a:endParaRPr sz="1400" dirty="0">
              <a:latin typeface="Quicksand"/>
              <a:ea typeface="Quicksand"/>
              <a:cs typeface="Quicksand"/>
              <a:sym typeface="Quicksand"/>
            </a:endParaRPr>
          </a:p>
          <a:p>
            <a:pPr marL="742950" marR="0" lvl="1" indent="-20446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</a:pPr>
            <a:endParaRPr sz="1800" i="0" u="none" strike="noStrike" cap="none" dirty="0">
              <a:solidFill>
                <a:srgbClr val="FEFEFE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CA" i="0" u="none" strike="noStrike" cap="none" dirty="0">
                <a:solidFill>
                  <a:srgbClr val="FEFEFE"/>
                </a:solidFill>
                <a:latin typeface="Quicksand"/>
                <a:ea typeface="Quicksand"/>
                <a:cs typeface="Quicksand"/>
                <a:sym typeface="Quicksand"/>
              </a:rPr>
              <a:t>Physical:</a:t>
            </a:r>
            <a:endParaRPr dirty="0">
              <a:latin typeface="Quicksand"/>
              <a:ea typeface="Quicksand"/>
              <a:cs typeface="Quicksand"/>
              <a:sym typeface="Quicksand"/>
            </a:endParaRPr>
          </a:p>
          <a:p>
            <a:pPr marL="457200" marR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CA" sz="1400" i="0" u="none" strike="noStrike" cap="none" dirty="0">
                <a:solidFill>
                  <a:srgbClr val="FEFEFE"/>
                </a:solidFill>
                <a:latin typeface="Quicksand"/>
                <a:ea typeface="Quicksand"/>
                <a:cs typeface="Quicksand"/>
                <a:sym typeface="Quicksand"/>
              </a:rPr>
              <a:t>Obtaining Materials</a:t>
            </a:r>
            <a:endParaRPr sz="1400" dirty="0">
              <a:latin typeface="Quicksand"/>
              <a:ea typeface="Quicksand"/>
              <a:cs typeface="Quicksand"/>
              <a:sym typeface="Quicksand"/>
            </a:endParaRPr>
          </a:p>
          <a:p>
            <a:pPr marL="457200" marR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CA" sz="1400" i="0" u="none" strike="noStrike" cap="none" dirty="0">
                <a:solidFill>
                  <a:srgbClr val="FEFEFE"/>
                </a:solidFill>
                <a:latin typeface="Quicksand"/>
                <a:ea typeface="Quicksand"/>
                <a:cs typeface="Quicksand"/>
                <a:sym typeface="Quicksand"/>
              </a:rPr>
              <a:t>Power Delivery</a:t>
            </a:r>
            <a:endParaRPr sz="1400" dirty="0"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1032" name="Picture 8" descr="Image result for raspberry pi png">
            <a:extLst>
              <a:ext uri="{FF2B5EF4-FFF2-40B4-BE49-F238E27FC236}">
                <a16:creationId xmlns:a16="http://schemas.microsoft.com/office/drawing/2014/main" id="{1BB31AA6-30A5-499C-A37D-E88C376875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4465" y="908326"/>
            <a:ext cx="2805693" cy="2044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Image result for ali express png">
            <a:extLst>
              <a:ext uri="{FF2B5EF4-FFF2-40B4-BE49-F238E27FC236}">
                <a16:creationId xmlns:a16="http://schemas.microsoft.com/office/drawing/2014/main" id="{7608CBB7-FF0C-4603-8F77-4F3774FE2E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3455" y="3251200"/>
            <a:ext cx="330506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Image result for delivery">
            <a:extLst>
              <a:ext uri="{FF2B5EF4-FFF2-40B4-BE49-F238E27FC236}">
                <a16:creationId xmlns:a16="http://schemas.microsoft.com/office/drawing/2014/main" id="{C510229A-C575-4B42-B215-D82F7D8ABC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9661" y="4260574"/>
            <a:ext cx="4057650" cy="2286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 txBox="1">
            <a:spLocks noGrp="1"/>
          </p:cNvSpPr>
          <p:nvPr>
            <p:ph type="title"/>
          </p:nvPr>
        </p:nvSpPr>
        <p:spPr>
          <a:xfrm>
            <a:off x="1319774" y="2768550"/>
            <a:ext cx="6347700" cy="13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en-CA" sz="480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rPr>
              <a:t>The End</a:t>
            </a:r>
            <a:endParaRPr sz="4800"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272" name="Shape 272"/>
          <p:cNvSpPr txBox="1">
            <a:spLocks noGrp="1"/>
          </p:cNvSpPr>
          <p:nvPr>
            <p:ph type="body" idx="1"/>
          </p:nvPr>
        </p:nvSpPr>
        <p:spPr>
          <a:xfrm>
            <a:off x="3843150" y="3536250"/>
            <a:ext cx="1457700" cy="55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800" i="0" u="none" strike="noStrike" cap="none">
                <a:solidFill>
                  <a:srgbClr val="FEFEFE"/>
                </a:solidFill>
                <a:latin typeface="Quicksand"/>
                <a:ea typeface="Quicksand"/>
                <a:cs typeface="Quicksand"/>
                <a:sym typeface="Quicksand"/>
              </a:rPr>
              <a:t>Questions?</a:t>
            </a:r>
            <a:endParaRPr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en-CA">
                <a:latin typeface="Quicksand"/>
                <a:ea typeface="Quicksand"/>
                <a:cs typeface="Quicksand"/>
                <a:sym typeface="Quicksand"/>
              </a:rPr>
              <a:t>T</a:t>
            </a:r>
            <a:r>
              <a:rPr lang="en-CA" sz="360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rPr>
              <a:t>he Team</a:t>
            </a:r>
            <a:endParaRPr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609600" y="1792875"/>
            <a:ext cx="2946900" cy="424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marR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CA" i="0" u="none" strike="noStrike" cap="none">
                <a:solidFill>
                  <a:srgbClr val="FEFEFE"/>
                </a:solidFill>
                <a:latin typeface="Quicksand"/>
                <a:ea typeface="Quicksand"/>
                <a:cs typeface="Quicksand"/>
                <a:sym typeface="Quicksand"/>
              </a:rPr>
              <a:t>Andersen Chan</a:t>
            </a:r>
            <a:endParaRPr>
              <a:latin typeface="Quicksand"/>
              <a:ea typeface="Quicksand"/>
              <a:cs typeface="Quicksand"/>
              <a:sym typeface="Quicksand"/>
            </a:endParaRPr>
          </a:p>
          <a:p>
            <a:pPr marL="457200" marR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CA" i="0" u="none" strike="noStrike" cap="none">
                <a:solidFill>
                  <a:srgbClr val="FEFEFE"/>
                </a:solidFill>
                <a:latin typeface="Quicksand"/>
                <a:ea typeface="Quicksand"/>
                <a:cs typeface="Quicksand"/>
                <a:sym typeface="Quicksand"/>
              </a:rPr>
              <a:t>Roman Huts</a:t>
            </a:r>
            <a:endParaRPr>
              <a:latin typeface="Quicksand"/>
              <a:ea typeface="Quicksand"/>
              <a:cs typeface="Quicksand"/>
              <a:sym typeface="Quicksand"/>
            </a:endParaRPr>
          </a:p>
          <a:p>
            <a:pPr marL="457200" marR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CA" i="0" u="none" strike="noStrike" cap="none">
                <a:solidFill>
                  <a:srgbClr val="FEFEFE"/>
                </a:solidFill>
                <a:latin typeface="Quicksand"/>
                <a:ea typeface="Quicksand"/>
                <a:cs typeface="Quicksand"/>
                <a:sym typeface="Quicksand"/>
              </a:rPr>
              <a:t>Dean Wedgbury </a:t>
            </a:r>
            <a:endParaRPr>
              <a:latin typeface="Quicksand"/>
              <a:ea typeface="Quicksand"/>
              <a:cs typeface="Quicksand"/>
              <a:sym typeface="Quicksand"/>
            </a:endParaRPr>
          </a:p>
          <a:p>
            <a:pPr marL="457200" marR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CA" i="0" u="none" strike="noStrike" cap="none">
                <a:solidFill>
                  <a:srgbClr val="FEFEFE"/>
                </a:solidFill>
                <a:latin typeface="Quicksand"/>
                <a:ea typeface="Quicksand"/>
                <a:cs typeface="Quicksand"/>
                <a:sym typeface="Quicksand"/>
              </a:rPr>
              <a:t>Daniel Wang</a:t>
            </a:r>
            <a:endParaRPr>
              <a:latin typeface="Quicksand"/>
              <a:ea typeface="Quicksand"/>
              <a:cs typeface="Quicksand"/>
              <a:sym typeface="Quicksand"/>
            </a:endParaRPr>
          </a:p>
          <a:p>
            <a:pPr marL="457200" marR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CA" i="0" u="none" strike="noStrike" cap="none">
                <a:solidFill>
                  <a:srgbClr val="FEFEFE"/>
                </a:solidFill>
                <a:latin typeface="Quicksand"/>
                <a:ea typeface="Quicksand"/>
                <a:cs typeface="Quicksand"/>
                <a:sym typeface="Quicksand"/>
              </a:rPr>
              <a:t>Eugene Au Yeung </a:t>
            </a:r>
            <a:endParaRPr>
              <a:latin typeface="Quicksand"/>
              <a:ea typeface="Quicksand"/>
              <a:cs typeface="Quicksand"/>
              <a:sym typeface="Quicksand"/>
            </a:endParaRPr>
          </a:p>
          <a:p>
            <a:pPr marL="457200" marR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CA" i="0" u="none" strike="noStrike" cap="none">
                <a:solidFill>
                  <a:srgbClr val="FEFEFE"/>
                </a:solidFill>
                <a:latin typeface="Quicksand"/>
                <a:ea typeface="Quicksand"/>
                <a:cs typeface="Quicksand"/>
                <a:sym typeface="Quicksand"/>
              </a:rPr>
              <a:t>Dominik Loncar</a:t>
            </a:r>
            <a:endParaRPr i="0" u="none" strike="noStrike" cap="none">
              <a:solidFill>
                <a:srgbClr val="FEFEFE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 txBox="1"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en-CA" sz="360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rPr>
              <a:t>Introduction</a:t>
            </a:r>
            <a:endParaRPr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68" name="Shape 168"/>
          <p:cNvSpPr txBox="1">
            <a:spLocks noGrp="1"/>
          </p:cNvSpPr>
          <p:nvPr>
            <p:ph type="body" idx="1"/>
          </p:nvPr>
        </p:nvSpPr>
        <p:spPr>
          <a:xfrm>
            <a:off x="609599" y="2160590"/>
            <a:ext cx="6347714" cy="3880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i="0" u="none" strike="noStrike" cap="none">
                <a:solidFill>
                  <a:srgbClr val="FEFEFE"/>
                </a:solidFill>
                <a:latin typeface="Quicksand"/>
                <a:ea typeface="Quicksand"/>
                <a:cs typeface="Quicksand"/>
                <a:sym typeface="Quicksand"/>
              </a:rPr>
              <a:t>Arduino-based automatic plant maintenance system:</a:t>
            </a:r>
            <a:endParaRPr>
              <a:latin typeface="Quicksand"/>
              <a:ea typeface="Quicksand"/>
              <a:cs typeface="Quicksand"/>
              <a:sym typeface="Quicksand"/>
            </a:endParaRPr>
          </a:p>
          <a:p>
            <a:pPr marL="457200" marR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CA" sz="1600" i="0" u="none" strike="noStrike" cap="none">
                <a:solidFill>
                  <a:srgbClr val="FEFEFE"/>
                </a:solidFill>
                <a:latin typeface="Quicksand"/>
                <a:ea typeface="Quicksand"/>
                <a:cs typeface="Quicksand"/>
                <a:sym typeface="Quicksand"/>
              </a:rPr>
              <a:t>Automatic watering based on moisture</a:t>
            </a:r>
            <a:endParaRPr sz="1600">
              <a:latin typeface="Quicksand"/>
              <a:ea typeface="Quicksand"/>
              <a:cs typeface="Quicksand"/>
              <a:sym typeface="Quicksand"/>
            </a:endParaRPr>
          </a:p>
          <a:p>
            <a:pPr marL="457200" marR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CA" sz="1600" i="0" u="none" strike="noStrike" cap="none">
                <a:solidFill>
                  <a:srgbClr val="FEFEFE"/>
                </a:solidFill>
                <a:latin typeface="Quicksand"/>
                <a:ea typeface="Quicksand"/>
                <a:cs typeface="Quicksand"/>
                <a:sym typeface="Quicksand"/>
              </a:rPr>
              <a:t>Measuring data such as: temperature, moisture, and humidity over time</a:t>
            </a:r>
            <a:endParaRPr sz="1600">
              <a:latin typeface="Quicksand"/>
              <a:ea typeface="Quicksand"/>
              <a:cs typeface="Quicksand"/>
              <a:sym typeface="Quicksand"/>
            </a:endParaRPr>
          </a:p>
          <a:p>
            <a:pPr marL="457200" marR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CA" sz="1600" i="0" u="none" strike="noStrike" cap="none">
                <a:solidFill>
                  <a:srgbClr val="FEFEFE"/>
                </a:solidFill>
                <a:latin typeface="Quicksand"/>
                <a:ea typeface="Quicksand"/>
                <a:cs typeface="Quicksand"/>
                <a:sym typeface="Quicksand"/>
              </a:rPr>
              <a:t>Keep track of the data for users to see</a:t>
            </a:r>
            <a:endParaRPr sz="1600">
              <a:latin typeface="Quicksand"/>
              <a:ea typeface="Quicksand"/>
              <a:cs typeface="Quicksand"/>
              <a:sym typeface="Quicksand"/>
            </a:endParaRPr>
          </a:p>
          <a:p>
            <a:pPr marL="457200" marR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CA" sz="1600" i="0" u="none" strike="noStrike" cap="none">
                <a:solidFill>
                  <a:srgbClr val="FEFEFE"/>
                </a:solidFill>
                <a:latin typeface="Quicksand"/>
                <a:ea typeface="Quicksand"/>
                <a:cs typeface="Quicksand"/>
                <a:sym typeface="Quicksand"/>
              </a:rPr>
              <a:t>Access the website for on the go control</a:t>
            </a:r>
            <a:endParaRPr sz="1600"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 txBox="1"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en-CA" sz="3600" i="0" u="none" strike="noStrike" cap="none" dirty="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rPr>
              <a:t>Goals:</a:t>
            </a:r>
            <a:endParaRPr dirty="0"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61" name="Shape 161"/>
          <p:cNvSpPr txBox="1">
            <a:spLocks noGrp="1"/>
          </p:cNvSpPr>
          <p:nvPr>
            <p:ph type="body" idx="1"/>
          </p:nvPr>
        </p:nvSpPr>
        <p:spPr>
          <a:xfrm>
            <a:off x="609599" y="2160590"/>
            <a:ext cx="6347714" cy="3880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251459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</a:pPr>
            <a:r>
              <a:rPr lang="en-CA" sz="1800" b="0" i="0" u="none" strike="noStrike" cap="none" dirty="0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rPr>
              <a:t>Persona 1’s Goal:</a:t>
            </a:r>
          </a:p>
          <a:p>
            <a:pPr marL="342900" marR="0" lvl="0" indent="-251459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</a:pPr>
            <a:r>
              <a:rPr lang="en-CA" dirty="0"/>
              <a:t>	</a:t>
            </a:r>
            <a:endParaRPr sz="1800" b="0" i="0" u="none" strike="noStrike" cap="none" dirty="0">
              <a:solidFill>
                <a:srgbClr val="FEFEFE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4982960-7D98-41DF-832A-307ADCA06C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322" y="2615076"/>
            <a:ext cx="7439025" cy="14859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 txBox="1"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en-CA" sz="360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rPr>
              <a:t>Competitors</a:t>
            </a:r>
            <a:endParaRPr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75" name="Shape 175"/>
          <p:cNvSpPr txBox="1">
            <a:spLocks noGrp="1"/>
          </p:cNvSpPr>
          <p:nvPr>
            <p:ph type="body" idx="1"/>
          </p:nvPr>
        </p:nvSpPr>
        <p:spPr>
          <a:xfrm>
            <a:off x="609599" y="2638219"/>
            <a:ext cx="3386400" cy="38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CA" i="0" u="none" strike="noStrike" cap="none" dirty="0">
                <a:solidFill>
                  <a:srgbClr val="FEFEFE"/>
                </a:solidFill>
                <a:latin typeface="Quicksand"/>
                <a:ea typeface="Quicksand"/>
                <a:cs typeface="Quicksand"/>
                <a:sym typeface="Quicksand"/>
              </a:rPr>
              <a:t>Their product:</a:t>
            </a:r>
            <a:endParaRPr dirty="0">
              <a:latin typeface="Quicksand"/>
              <a:ea typeface="Quicksand"/>
              <a:cs typeface="Quicksand"/>
              <a:sym typeface="Quicksand"/>
            </a:endParaRPr>
          </a:p>
          <a:p>
            <a:pPr marL="457200" marR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CA" sz="1400" i="0" u="none" strike="noStrike" cap="none" dirty="0">
                <a:solidFill>
                  <a:srgbClr val="FEFEFE"/>
                </a:solidFill>
                <a:latin typeface="Quicksand"/>
                <a:ea typeface="Quicksand"/>
                <a:cs typeface="Quicksand"/>
                <a:sym typeface="Quicksand"/>
              </a:rPr>
              <a:t>Automatically measures and waters outdoor gardens based on a database of over 5000 plants</a:t>
            </a:r>
            <a:endParaRPr sz="1400" dirty="0">
              <a:latin typeface="Quicksand"/>
              <a:ea typeface="Quicksand"/>
              <a:cs typeface="Quicksand"/>
              <a:sym typeface="Quicksand"/>
            </a:endParaRPr>
          </a:p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CA" i="0" u="none" strike="noStrike" cap="none" dirty="0">
                <a:solidFill>
                  <a:srgbClr val="FEFEFE"/>
                </a:solidFill>
                <a:latin typeface="Quicksand"/>
                <a:ea typeface="Quicksand"/>
                <a:cs typeface="Quicksand"/>
                <a:sym typeface="Quicksand"/>
              </a:rPr>
              <a:t>Our advantage:</a:t>
            </a:r>
            <a:endParaRPr dirty="0">
              <a:latin typeface="Quicksand"/>
              <a:ea typeface="Quicksand"/>
              <a:cs typeface="Quicksand"/>
              <a:sym typeface="Quicksand"/>
            </a:endParaRPr>
          </a:p>
          <a:p>
            <a:pPr marL="457200" marR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CA" sz="1400" i="0" u="none" strike="noStrike" cap="none" dirty="0">
                <a:solidFill>
                  <a:srgbClr val="FEFEFE"/>
                </a:solidFill>
                <a:latin typeface="Quicksand"/>
                <a:ea typeface="Quicksand"/>
                <a:cs typeface="Quicksand"/>
                <a:sym typeface="Quicksand"/>
              </a:rPr>
              <a:t>Our product can operate offline, we don’t have to be connected to the internet at all times</a:t>
            </a:r>
            <a:endParaRPr sz="1400" dirty="0">
              <a:latin typeface="Quicksand"/>
              <a:ea typeface="Quicksand"/>
              <a:cs typeface="Quicksand"/>
              <a:sym typeface="Quicksand"/>
            </a:endParaRPr>
          </a:p>
          <a:p>
            <a:pPr marL="457200" marR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CA" sz="1400" i="0" u="none" strike="noStrike" cap="none" dirty="0">
                <a:solidFill>
                  <a:srgbClr val="FEFEFE"/>
                </a:solidFill>
                <a:latin typeface="Quicksand"/>
                <a:ea typeface="Quicksand"/>
                <a:cs typeface="Quicksand"/>
                <a:sym typeface="Quicksand"/>
              </a:rPr>
              <a:t>We will not sell your data to third party companies</a:t>
            </a:r>
          </a:p>
          <a:p>
            <a:pPr indent="0">
              <a:buNone/>
            </a:pPr>
            <a:r>
              <a:rPr lang="en-US" sz="1400" dirty="0">
                <a:latin typeface="Quicksand"/>
                <a:ea typeface="Quicksand"/>
                <a:cs typeface="Quicksand"/>
                <a:sym typeface="Quicksand"/>
              </a:rPr>
              <a:t>Modularity - add functionality you need and deserve with our open source code and open design.</a:t>
            </a:r>
          </a:p>
          <a:p>
            <a:pPr marL="457200" marR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400" dirty="0"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176" name="Shape 176" descr="Image result for edy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3568" y="1124744"/>
            <a:ext cx="2771775" cy="175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Shape 177" descr="Image result for edyn"/>
          <p:cNvPicPr preferRelativeResize="0"/>
          <p:nvPr/>
        </p:nvPicPr>
        <p:blipFill rotWithShape="1">
          <a:blip r:embed="rId4">
            <a:alphaModFix/>
          </a:blip>
          <a:srcRect l="3007" t="2579" r="2998" b="2579"/>
          <a:stretch/>
        </p:blipFill>
        <p:spPr>
          <a:xfrm>
            <a:off x="4435900" y="1273625"/>
            <a:ext cx="2771700" cy="3673500"/>
          </a:xfrm>
          <a:prstGeom prst="roundRect">
            <a:avLst>
              <a:gd name="adj" fmla="val 0"/>
            </a:avLst>
          </a:prstGeom>
          <a:solidFill>
            <a:srgbClr val="ECECEC"/>
          </a:solidFill>
          <a:ln>
            <a:noFill/>
          </a:ln>
          <a:effectLst>
            <a:outerShdw blurRad="57150" dist="19050" dir="5400000" algn="bl" rotWithShape="0">
              <a:srgbClr val="262626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609599" y="609600"/>
            <a:ext cx="6347700" cy="13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en-CA" sz="360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rPr>
              <a:t>Competitors</a:t>
            </a:r>
            <a:endParaRPr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84" name="Shape 184"/>
          <p:cNvSpPr txBox="1">
            <a:spLocks noGrp="1"/>
          </p:cNvSpPr>
          <p:nvPr>
            <p:ph type="body" idx="1"/>
          </p:nvPr>
        </p:nvSpPr>
        <p:spPr>
          <a:xfrm>
            <a:off x="609600" y="2218275"/>
            <a:ext cx="4674900" cy="38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CA" i="0" u="none" strike="noStrike" cap="none">
                <a:solidFill>
                  <a:srgbClr val="FEFEFE"/>
                </a:solidFill>
                <a:latin typeface="Quicksand"/>
                <a:ea typeface="Quicksand"/>
                <a:cs typeface="Quicksand"/>
                <a:sym typeface="Quicksand"/>
              </a:rPr>
              <a:t>Their product:</a:t>
            </a:r>
            <a:endParaRPr>
              <a:latin typeface="Quicksand"/>
              <a:ea typeface="Quicksand"/>
              <a:cs typeface="Quicksand"/>
              <a:sym typeface="Quicksand"/>
            </a:endParaRPr>
          </a:p>
          <a:p>
            <a:pPr marL="457200" marR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CA" sz="1400" i="0" u="none" strike="noStrike" cap="none">
                <a:solidFill>
                  <a:srgbClr val="FEFEFE"/>
                </a:solidFill>
                <a:latin typeface="Quicksand"/>
                <a:ea typeface="Quicksand"/>
                <a:cs typeface="Quicksand"/>
                <a:sym typeface="Quicksand"/>
              </a:rPr>
              <a:t>Tall vertical towers which automate watering and light source</a:t>
            </a:r>
            <a:endParaRPr sz="1400">
              <a:latin typeface="Quicksand"/>
              <a:ea typeface="Quicksand"/>
              <a:cs typeface="Quicksand"/>
              <a:sym typeface="Quicksand"/>
            </a:endParaRPr>
          </a:p>
          <a:p>
            <a:pPr marL="457200" marR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CA" sz="1400" i="0" u="none" strike="noStrike" cap="none">
                <a:solidFill>
                  <a:srgbClr val="FEFEFE"/>
                </a:solidFill>
                <a:latin typeface="Quicksand"/>
                <a:ea typeface="Quicksand"/>
                <a:cs typeface="Quicksand"/>
                <a:sym typeface="Quicksand"/>
              </a:rPr>
              <a:t>Minimal interaction required once it's set up</a:t>
            </a:r>
            <a:endParaRPr sz="1400" i="0" u="none" strike="noStrike" cap="none">
              <a:solidFill>
                <a:srgbClr val="FEFEFE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CA" i="0" u="none" strike="noStrike" cap="none">
                <a:solidFill>
                  <a:srgbClr val="FEFEFE"/>
                </a:solidFill>
                <a:latin typeface="Quicksand"/>
                <a:ea typeface="Quicksand"/>
                <a:cs typeface="Quicksand"/>
                <a:sym typeface="Quicksand"/>
              </a:rPr>
              <a:t>Our advantage:</a:t>
            </a:r>
            <a:endParaRPr>
              <a:latin typeface="Quicksand"/>
              <a:ea typeface="Quicksand"/>
              <a:cs typeface="Quicksand"/>
              <a:sym typeface="Quicksand"/>
            </a:endParaRPr>
          </a:p>
          <a:p>
            <a:pPr marL="457200" marR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CA" sz="1400" i="0" u="none" strike="noStrike" cap="none">
                <a:solidFill>
                  <a:srgbClr val="FEFEFE"/>
                </a:solidFill>
                <a:latin typeface="Quicksand"/>
                <a:ea typeface="Quicksand"/>
                <a:cs typeface="Quicksand"/>
                <a:sym typeface="Quicksand"/>
              </a:rPr>
              <a:t>Our product can be monitored, tracked and interacted with online</a:t>
            </a:r>
            <a:endParaRPr sz="1400">
              <a:latin typeface="Quicksand"/>
              <a:ea typeface="Quicksand"/>
              <a:cs typeface="Quicksand"/>
              <a:sym typeface="Quicksand"/>
            </a:endParaRPr>
          </a:p>
          <a:p>
            <a:pPr marL="457200" marR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CA" sz="1400" i="0" u="none" strike="noStrike" cap="none">
                <a:solidFill>
                  <a:srgbClr val="FEFEFE"/>
                </a:solidFill>
                <a:latin typeface="Quicksand"/>
                <a:ea typeface="Quicksand"/>
                <a:cs typeface="Quicksand"/>
                <a:sym typeface="Quicksand"/>
              </a:rPr>
              <a:t>Our product can be used on any plant, not a specific set of plants</a:t>
            </a:r>
            <a:endParaRPr sz="1400"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185" name="Shape 185"/>
          <p:cNvPicPr preferRelativeResize="0"/>
          <p:nvPr/>
        </p:nvPicPr>
        <p:blipFill rotWithShape="1">
          <a:blip r:embed="rId3">
            <a:alphaModFix/>
          </a:blip>
          <a:srcRect t="6461" r="66001" b="6461"/>
          <a:stretch/>
        </p:blipFill>
        <p:spPr>
          <a:xfrm>
            <a:off x="3998200" y="609600"/>
            <a:ext cx="1589450" cy="1869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Shape 186"/>
          <p:cNvPicPr preferRelativeResize="0"/>
          <p:nvPr/>
        </p:nvPicPr>
        <p:blipFill rotWithShape="1">
          <a:blip r:embed="rId4">
            <a:alphaModFix/>
          </a:blip>
          <a:srcRect l="19570" r="30066" b="8045"/>
          <a:stretch/>
        </p:blipFill>
        <p:spPr>
          <a:xfrm>
            <a:off x="5440700" y="2218275"/>
            <a:ext cx="3370200" cy="410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 txBox="1">
            <a:spLocks noGrp="1"/>
          </p:cNvSpPr>
          <p:nvPr>
            <p:ph type="title"/>
          </p:nvPr>
        </p:nvSpPr>
        <p:spPr>
          <a:xfrm>
            <a:off x="609600" y="609600"/>
            <a:ext cx="6454200" cy="13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en-CA" sz="360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rPr>
              <a:t>Feature</a:t>
            </a:r>
            <a:r>
              <a:rPr lang="en-CA">
                <a:latin typeface="Quicksand"/>
                <a:ea typeface="Quicksand"/>
                <a:cs typeface="Quicksand"/>
                <a:sym typeface="Quicksand"/>
              </a:rPr>
              <a:t>s</a:t>
            </a:r>
            <a:r>
              <a:rPr lang="en-CA" sz="360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rPr>
              <a:t>: Automatic Watering</a:t>
            </a:r>
            <a:endParaRPr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93" name="Shape 193"/>
          <p:cNvSpPr txBox="1">
            <a:spLocks noGrp="1"/>
          </p:cNvSpPr>
          <p:nvPr>
            <p:ph type="body" idx="1"/>
          </p:nvPr>
        </p:nvSpPr>
        <p:spPr>
          <a:xfrm>
            <a:off x="609599" y="2160590"/>
            <a:ext cx="5245511" cy="3880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3000" i="0" u="none" strike="noStrike" cap="none" dirty="0">
                <a:solidFill>
                  <a:srgbClr val="FEFEFE"/>
                </a:solidFill>
                <a:latin typeface="Quicksand"/>
                <a:ea typeface="Quicksand"/>
                <a:cs typeface="Quicksand"/>
                <a:sym typeface="Quicksand"/>
              </a:rPr>
              <a:t>Optimal moisture level is pulled from </a:t>
            </a:r>
            <a:r>
              <a:rPr lang="en-CA" sz="3000" dirty="0">
                <a:latin typeface="Quicksand"/>
                <a:ea typeface="Quicksand"/>
                <a:cs typeface="Quicksand"/>
                <a:sym typeface="Quicksand"/>
              </a:rPr>
              <a:t>the database based on plant type and stored locally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CA" sz="3000" i="0" u="none" strike="noStrike" cap="none" dirty="0">
              <a:solidFill>
                <a:srgbClr val="FEFEFE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3000" i="0" u="none" strike="noStrike" cap="none" dirty="0">
                <a:solidFill>
                  <a:srgbClr val="FEFEFE"/>
                </a:solidFill>
                <a:latin typeface="Quicksand"/>
                <a:ea typeface="Quicksand"/>
                <a:cs typeface="Quicksand"/>
                <a:sym typeface="Quicksand"/>
              </a:rPr>
              <a:t>The Raspberry Pi checks moisture levels and turns on pump if needed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2B4505-B30D-4215-9808-B794E7219B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4008" y="1270050"/>
            <a:ext cx="2770357" cy="179093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153C35E-511D-429D-A932-DC4CD384D3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8509" y="3393639"/>
            <a:ext cx="2571750" cy="3429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 txBox="1"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en-CA" sz="360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rPr>
              <a:t>Feature</a:t>
            </a:r>
            <a:r>
              <a:rPr lang="en-CA">
                <a:latin typeface="Quicksand"/>
                <a:ea typeface="Quicksand"/>
                <a:cs typeface="Quicksand"/>
                <a:sym typeface="Quicksand"/>
              </a:rPr>
              <a:t>s</a:t>
            </a:r>
            <a:r>
              <a:rPr lang="en-CA" sz="360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rPr>
              <a:t>: Web and History</a:t>
            </a:r>
            <a:endParaRPr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200" name="Shape 200"/>
          <p:cNvSpPr txBox="1">
            <a:spLocks noGrp="1"/>
          </p:cNvSpPr>
          <p:nvPr>
            <p:ph type="body" idx="1"/>
          </p:nvPr>
        </p:nvSpPr>
        <p:spPr>
          <a:xfrm>
            <a:off x="616973" y="2167964"/>
            <a:ext cx="3962401" cy="3880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3000" dirty="0">
                <a:latin typeface="Quicksand"/>
                <a:ea typeface="Quicksand"/>
                <a:cs typeface="Quicksand"/>
                <a:sym typeface="Quicksand"/>
              </a:rPr>
              <a:t>DB stores data from sensors and the website creates beautiful, scalable graphs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CA" sz="3000" dirty="0">
              <a:latin typeface="Quicksand"/>
              <a:ea typeface="Quicksand"/>
              <a:cs typeface="Quicksand"/>
              <a:sym typeface="Quicksand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3000" dirty="0">
                <a:latin typeface="Quicksand"/>
                <a:ea typeface="Quicksand"/>
                <a:cs typeface="Quicksand"/>
                <a:sym typeface="Quicksand"/>
              </a:rPr>
              <a:t>Temperature, humidity and moisture are recorded </a:t>
            </a:r>
            <a:endParaRPr sz="3000" dirty="0">
              <a:latin typeface="Quicksand"/>
              <a:ea typeface="Quicksand"/>
              <a:cs typeface="Quicksand"/>
              <a:sym typeface="Quicksand"/>
            </a:endParaRPr>
          </a:p>
          <a:p>
            <a:pPr marL="342900" marR="0" lvl="0" indent="-2514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</a:pPr>
            <a:endParaRPr sz="1800" b="0" i="0" u="none" strike="noStrike" cap="none" dirty="0">
              <a:solidFill>
                <a:srgbClr val="FEFEFE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D3CC6AA-DDAB-4BDA-BCF5-0DC090172A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9986" y="1543666"/>
            <a:ext cx="4147923" cy="3429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 txBox="1"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en-CA" sz="360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rPr>
              <a:t>Feature</a:t>
            </a:r>
            <a:r>
              <a:rPr lang="en-CA">
                <a:latin typeface="Quicksand"/>
                <a:ea typeface="Quicksand"/>
                <a:cs typeface="Quicksand"/>
                <a:sym typeface="Quicksand"/>
              </a:rPr>
              <a:t>s</a:t>
            </a:r>
            <a:r>
              <a:rPr lang="en-CA" sz="360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rPr>
              <a:t>: Manual Watering (Web)</a:t>
            </a:r>
            <a:endParaRPr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207" name="Shape 207"/>
          <p:cNvSpPr txBox="1">
            <a:spLocks noGrp="1"/>
          </p:cNvSpPr>
          <p:nvPr>
            <p:ph type="body" idx="1"/>
          </p:nvPr>
        </p:nvSpPr>
        <p:spPr>
          <a:xfrm>
            <a:off x="-78125" y="2932738"/>
            <a:ext cx="5816700" cy="27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Quicksand"/>
              <a:ea typeface="Quicksand"/>
              <a:cs typeface="Quicksand"/>
              <a:sym typeface="Quicksand"/>
            </a:endParaRPr>
          </a:p>
          <a:p>
            <a:pPr marL="457200" marR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CA" sz="1800" i="0" u="none" strike="noStrike" cap="none" dirty="0">
                <a:solidFill>
                  <a:srgbClr val="FEFEFE"/>
                </a:solidFill>
                <a:latin typeface="Quicksand"/>
                <a:ea typeface="Quicksand"/>
                <a:cs typeface="Quicksand"/>
                <a:sym typeface="Quicksand"/>
              </a:rPr>
              <a:t>User’s plants retrieved and displayed</a:t>
            </a:r>
            <a:endParaRPr sz="1800" dirty="0">
              <a:latin typeface="Quicksand"/>
              <a:ea typeface="Quicksand"/>
              <a:cs typeface="Quicksand"/>
              <a:sym typeface="Quicksand"/>
            </a:endParaRPr>
          </a:p>
          <a:p>
            <a:pPr marL="457200" marR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CA" sz="1800" i="0" u="none" strike="noStrike" cap="none" dirty="0">
                <a:solidFill>
                  <a:srgbClr val="FEFEFE"/>
                </a:solidFill>
                <a:latin typeface="Quicksand"/>
                <a:ea typeface="Quicksand"/>
                <a:cs typeface="Quicksand"/>
                <a:sym typeface="Quicksand"/>
              </a:rPr>
              <a:t>ON/OFF buttons set state for each plant in DB</a:t>
            </a:r>
            <a:endParaRPr sz="1800" dirty="0">
              <a:latin typeface="Quicksand"/>
              <a:ea typeface="Quicksand"/>
              <a:cs typeface="Quicksand"/>
              <a:sym typeface="Quicksand"/>
            </a:endParaRPr>
          </a:p>
          <a:p>
            <a:pPr marL="457200" marR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CA" sz="1800" i="0" u="none" strike="noStrike" cap="none" dirty="0">
                <a:solidFill>
                  <a:srgbClr val="FEFEFE"/>
                </a:solidFill>
                <a:latin typeface="Quicksand"/>
                <a:ea typeface="Quicksand"/>
                <a:cs typeface="Quicksand"/>
                <a:sym typeface="Quicksand"/>
              </a:rPr>
              <a:t>Raspberry Pi reads DB</a:t>
            </a:r>
            <a:endParaRPr sz="1800" dirty="0">
              <a:latin typeface="Quicksand"/>
              <a:ea typeface="Quicksand"/>
              <a:cs typeface="Quicksand"/>
              <a:sym typeface="Quicksand"/>
            </a:endParaRPr>
          </a:p>
          <a:p>
            <a:pPr marL="457200" marR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CA" sz="1800" i="0" u="none" strike="noStrike" cap="none" dirty="0">
                <a:solidFill>
                  <a:srgbClr val="FEFEFE"/>
                </a:solidFill>
                <a:latin typeface="Quicksand"/>
                <a:ea typeface="Quicksand"/>
                <a:cs typeface="Quicksand"/>
                <a:sym typeface="Quicksand"/>
              </a:rPr>
              <a:t>Raspberry Pi forwards state to Arduino</a:t>
            </a:r>
            <a:endParaRPr sz="1800" dirty="0">
              <a:latin typeface="Quicksand"/>
              <a:ea typeface="Quicksand"/>
              <a:cs typeface="Quicksand"/>
              <a:sym typeface="Quicksand"/>
            </a:endParaRPr>
          </a:p>
          <a:p>
            <a:pPr marL="457200" marR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CA" sz="1800" i="0" u="none" strike="noStrike" cap="none" dirty="0">
                <a:solidFill>
                  <a:srgbClr val="FEFEFE"/>
                </a:solidFill>
                <a:latin typeface="Quicksand"/>
                <a:ea typeface="Quicksand"/>
                <a:cs typeface="Quicksand"/>
                <a:sym typeface="Quicksand"/>
              </a:rPr>
              <a:t>Arduino controls pump</a:t>
            </a:r>
            <a:endParaRPr sz="1800" dirty="0">
              <a:latin typeface="Quicksand"/>
              <a:ea typeface="Quicksand"/>
              <a:cs typeface="Quicksand"/>
              <a:sym typeface="Quicksand"/>
            </a:endParaRPr>
          </a:p>
          <a:p>
            <a:pPr marL="342900" marR="0" lvl="0" indent="-2514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</a:pPr>
            <a:endParaRPr sz="1800" b="0" i="0" u="none" strike="noStrike" cap="none" dirty="0">
              <a:solidFill>
                <a:srgbClr val="FEFEFE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08" name="Shape 208"/>
          <p:cNvPicPr preferRelativeResize="0"/>
          <p:nvPr/>
        </p:nvPicPr>
        <p:blipFill rotWithShape="1">
          <a:blip r:embed="rId3">
            <a:alphaModFix/>
          </a:blip>
          <a:srcRect l="10626" t="22000" r="23622" b="40200"/>
          <a:stretch/>
        </p:blipFill>
        <p:spPr>
          <a:xfrm>
            <a:off x="3257630" y="1307287"/>
            <a:ext cx="5670346" cy="18336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Shape 20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38587" y="3521406"/>
            <a:ext cx="1251014" cy="148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Shape 21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678368" y="3545458"/>
            <a:ext cx="1270065" cy="1447874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Shape 211"/>
          <p:cNvSpPr/>
          <p:nvPr/>
        </p:nvSpPr>
        <p:spPr>
          <a:xfrm>
            <a:off x="6156176" y="3861048"/>
            <a:ext cx="576064" cy="216024"/>
          </a:xfrm>
          <a:prstGeom prst="rect">
            <a:avLst/>
          </a:prstGeom>
          <a:solidFill>
            <a:srgbClr val="E80000">
              <a:alpha val="24705"/>
            </a:srgbClr>
          </a:solidFill>
          <a:ln w="19050" cap="rnd" cmpd="sng">
            <a:solidFill>
              <a:srgbClr val="698D1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12" name="Shape 212"/>
          <p:cNvSpPr/>
          <p:nvPr/>
        </p:nvSpPr>
        <p:spPr>
          <a:xfrm>
            <a:off x="8100392" y="3861048"/>
            <a:ext cx="504056" cy="216024"/>
          </a:xfrm>
          <a:prstGeom prst="rect">
            <a:avLst/>
          </a:prstGeom>
          <a:solidFill>
            <a:srgbClr val="E80000">
              <a:alpha val="24705"/>
            </a:srgbClr>
          </a:solidFill>
          <a:ln w="19050" cap="rnd" cmpd="sng">
            <a:solidFill>
              <a:srgbClr val="698D1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13" name="Shape 213"/>
          <p:cNvSpPr/>
          <p:nvPr/>
        </p:nvSpPr>
        <p:spPr>
          <a:xfrm>
            <a:off x="6989601" y="1196752"/>
            <a:ext cx="462719" cy="504056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E80000">
              <a:alpha val="60784"/>
            </a:srgbClr>
          </a:solidFill>
          <a:ln w="19050" cap="rnd" cmpd="sng">
            <a:solidFill>
              <a:srgbClr val="698D1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14" name="Shape 214"/>
          <p:cNvSpPr/>
          <p:nvPr/>
        </p:nvSpPr>
        <p:spPr>
          <a:xfrm>
            <a:off x="6989601" y="3987062"/>
            <a:ext cx="688767" cy="612068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9050" cap="rnd" cmpd="sng">
            <a:solidFill>
              <a:srgbClr val="698D1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15" name="Shape 215"/>
          <p:cNvSpPr/>
          <p:nvPr/>
        </p:nvSpPr>
        <p:spPr>
          <a:xfrm rot="1644745">
            <a:off x="6184763" y="2883421"/>
            <a:ext cx="633364" cy="553955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9050" cap="rnd" cmpd="sng">
            <a:solidFill>
              <a:srgbClr val="698D1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16" name="Shape 21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092803" y="5269789"/>
            <a:ext cx="1709936" cy="1574566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Shape 217"/>
          <p:cNvSpPr/>
          <p:nvPr/>
        </p:nvSpPr>
        <p:spPr>
          <a:xfrm rot="1644745">
            <a:off x="7611655" y="5051685"/>
            <a:ext cx="633364" cy="553955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9050" cap="rnd" cmpd="sng">
            <a:solidFill>
              <a:srgbClr val="698D1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rgbClr val="000000"/>
      </a:dk1>
      <a:lt1>
        <a:srgbClr val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</TotalTime>
  <Words>508</Words>
  <Application>Microsoft Office PowerPoint</Application>
  <PresentationFormat>On-screen Show (4:3)</PresentationFormat>
  <Paragraphs>117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Calibri</vt:lpstr>
      <vt:lpstr>Noto Sans Symbols</vt:lpstr>
      <vt:lpstr>Quicksand</vt:lpstr>
      <vt:lpstr>Trebuchet MS</vt:lpstr>
      <vt:lpstr>Facet</vt:lpstr>
      <vt:lpstr>PlantBuddy</vt:lpstr>
      <vt:lpstr>The Team</vt:lpstr>
      <vt:lpstr>Introduction</vt:lpstr>
      <vt:lpstr>Goals:</vt:lpstr>
      <vt:lpstr>Competitors</vt:lpstr>
      <vt:lpstr>Competitors</vt:lpstr>
      <vt:lpstr>Features: Automatic Watering</vt:lpstr>
      <vt:lpstr>Features: Web and History</vt:lpstr>
      <vt:lpstr>Features: Manual Watering (Web)</vt:lpstr>
      <vt:lpstr>Technologies</vt:lpstr>
      <vt:lpstr>Database Schema</vt:lpstr>
      <vt:lpstr>Hardware Code</vt:lpstr>
      <vt:lpstr>Website Code</vt:lpstr>
      <vt:lpstr>Software Process</vt:lpstr>
      <vt:lpstr>Software Architecture</vt:lpstr>
      <vt:lpstr>Challenges</vt:lpstr>
      <vt:lpstr>The 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PlantBuddy</dc:title>
  <cp:lastModifiedBy>Daniel Chen</cp:lastModifiedBy>
  <cp:revision>10</cp:revision>
  <dcterms:modified xsi:type="dcterms:W3CDTF">2018-03-29T04:04:07Z</dcterms:modified>
</cp:coreProperties>
</file>